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4"/>
  </p:notesMasterIdLst>
  <p:handoutMasterIdLst>
    <p:handoutMasterId r:id="rId25"/>
  </p:handoutMasterIdLst>
  <p:sldIdLst>
    <p:sldId id="256" r:id="rId2"/>
    <p:sldId id="365" r:id="rId3"/>
    <p:sldId id="367" r:id="rId4"/>
    <p:sldId id="369" r:id="rId5"/>
    <p:sldId id="370" r:id="rId6"/>
    <p:sldId id="371" r:id="rId7"/>
    <p:sldId id="372" r:id="rId8"/>
    <p:sldId id="373" r:id="rId9"/>
    <p:sldId id="374" r:id="rId10"/>
    <p:sldId id="391" r:id="rId11"/>
    <p:sldId id="375" r:id="rId12"/>
    <p:sldId id="378" r:id="rId13"/>
    <p:sldId id="379" r:id="rId14"/>
    <p:sldId id="380" r:id="rId15"/>
    <p:sldId id="383" r:id="rId16"/>
    <p:sldId id="384" r:id="rId17"/>
    <p:sldId id="385" r:id="rId18"/>
    <p:sldId id="386" r:id="rId19"/>
    <p:sldId id="387" r:id="rId20"/>
    <p:sldId id="388" r:id="rId21"/>
    <p:sldId id="389" r:id="rId22"/>
    <p:sldId id="390" r:id="rId23"/>
  </p:sldIdLst>
  <p:sldSz cx="9144000" cy="6858000" type="screen4x3"/>
  <p:notesSz cx="6858000" cy="9144000"/>
  <p:defaultTextStyle>
    <a:defPPr>
      <a:defRPr lang="en-GB"/>
    </a:defPPr>
    <a:lvl1pPr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1pPr>
    <a:lvl2pPr marL="4572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2pPr>
    <a:lvl3pPr marL="9144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3pPr>
    <a:lvl4pPr marL="13716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4pPr>
    <a:lvl5pPr marL="18288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5pPr>
    <a:lvl6pPr marL="22860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6pPr>
    <a:lvl7pPr marL="27432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7pPr>
    <a:lvl8pPr marL="32004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8pPr>
    <a:lvl9pPr marL="36576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9pPr>
  </p:defaultTextStyle>
  <p:extLst>
    <p:ext uri="{EFAFB233-063F-42B5-8137-9DF3F51BA10A}">
      <p15:sldGuideLst xmlns:p15="http://schemas.microsoft.com/office/powerpoint/2012/main">
        <p15:guide id="1" orient="horz" pos="1344" userDrawn="1">
          <p15:clr>
            <a:srgbClr val="A4A3A4"/>
          </p15:clr>
        </p15:guide>
        <p15:guide id="2" pos="133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84FFF9"/>
    <a:srgbClr val="AAFFFC"/>
    <a:srgbClr val="CCEDFF"/>
    <a:srgbClr val="FFFFFF"/>
    <a:srgbClr val="002569"/>
    <a:srgbClr val="006633"/>
    <a:srgbClr val="1845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1" autoAdjust="0"/>
    <p:restoredTop sz="69952" autoAdjust="0"/>
  </p:normalViewPr>
  <p:slideViewPr>
    <p:cSldViewPr snapToObjects="1">
      <p:cViewPr varScale="1">
        <p:scale>
          <a:sx n="95" d="100"/>
          <a:sy n="95" d="100"/>
        </p:scale>
        <p:origin x="1320" y="176"/>
      </p:cViewPr>
      <p:guideLst>
        <p:guide orient="horz" pos="1344"/>
        <p:guide pos="1338"/>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p:scale>
          <a:sx n="100" d="100"/>
          <a:sy n="100" d="100"/>
        </p:scale>
        <p:origin x="-154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DA5E20-2D5D-AA40-A2E0-10C5D6416D42}" type="datetimeFigureOut">
              <a:rPr lang="en-GB" smtClean="0"/>
              <a:t>23/10/2017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96F68E-3217-7447-82D3-CA7F8D67BD17}" type="slidenum">
              <a:rPr lang="en-GB" smtClean="0"/>
              <a:t>‹#›</a:t>
            </a:fld>
            <a:endParaRPr lang="en-GB"/>
          </a:p>
        </p:txBody>
      </p:sp>
    </p:spTree>
    <p:extLst>
      <p:ext uri="{BB962C8B-B14F-4D97-AF65-F5344CB8AC3E}">
        <p14:creationId xmlns:p14="http://schemas.microsoft.com/office/powerpoint/2010/main" val="3094283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28T08:54:39.226"/>
    </inkml:context>
    <inkml:brush xml:id="br0">
      <inkml:brushProperty name="width" value="0.09071" units="cm"/>
      <inkml:brushProperty name="height" value="0.09071" units="cm"/>
      <inkml:brushProperty name="color" value="#1F80FE"/>
    </inkml:brush>
  </inkml:definitions>
  <inkml:trace contextRef="#ctx0" brushRef="#br0">12 0 7808,'-6'18'-692,"1"3"1,5-4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solidFill>
                  <a:schemeClr val="tx1"/>
                </a:solidFill>
                <a:effectLst/>
                <a:latin typeface="Arial" charset="0"/>
              </a:defRPr>
            </a:lvl1pPr>
          </a:lstStyle>
          <a:p>
            <a:endParaRPr lang="en-GB"/>
          </a:p>
        </p:txBody>
      </p:sp>
      <p:sp>
        <p:nvSpPr>
          <p:cNvPr id="788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solidFill>
                  <a:schemeClr val="tx1"/>
                </a:solidFill>
                <a:effectLst/>
                <a:latin typeface="Arial" charset="0"/>
              </a:defRPr>
            </a:lvl1pPr>
          </a:lstStyle>
          <a:p>
            <a:endParaRPr lang="en-GB"/>
          </a:p>
        </p:txBody>
      </p:sp>
      <p:sp>
        <p:nvSpPr>
          <p:cNvPr id="788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solidFill>
                  <a:schemeClr val="tx1"/>
                </a:solidFill>
                <a:effectLst/>
                <a:latin typeface="Arial" charset="0"/>
              </a:defRPr>
            </a:lvl1pPr>
          </a:lstStyle>
          <a:p>
            <a:endParaRPr lang="en-GB"/>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solidFill>
                  <a:schemeClr val="tx1"/>
                </a:solidFill>
                <a:effectLst/>
                <a:latin typeface="Arial" charset="0"/>
              </a:defRPr>
            </a:lvl1pPr>
          </a:lstStyle>
          <a:p>
            <a:fld id="{D43FAA5C-8D4E-413A-86CE-6C0EC744C8BE}" type="slidenum">
              <a:rPr lang="en-GB"/>
              <a:pPr/>
              <a:t>‹#›</a:t>
            </a:fld>
            <a:endParaRPr lang="en-GB"/>
          </a:p>
        </p:txBody>
      </p:sp>
    </p:spTree>
    <p:extLst>
      <p:ext uri="{BB962C8B-B14F-4D97-AF65-F5344CB8AC3E}">
        <p14:creationId xmlns:p14="http://schemas.microsoft.com/office/powerpoint/2010/main" val="12139433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29A79-9D18-43FE-8387-6D4BDAFF2888}" type="slidenum">
              <a:rPr lang="en-GB"/>
              <a:pPr/>
              <a:t>1</a:t>
            </a:fld>
            <a:endParaRPr lang="en-GB"/>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496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latin typeface="Symbol" charset="2"/>
                <a:cs typeface="Symbol" charset="2"/>
              </a:rPr>
              <a:t>w</a:t>
            </a:r>
            <a:r>
              <a:rPr lang="en-US" baseline="0" dirty="0" smtClean="0"/>
              <a:t> is the frequency of the photon</a:t>
            </a:r>
          </a:p>
          <a:p>
            <a:endParaRPr lang="en-US" baseline="0" dirty="0" smtClean="0"/>
          </a:p>
          <a:p>
            <a:r>
              <a:rPr lang="en-US" baseline="0" dirty="0" smtClean="0"/>
              <a:t>Emissivity – additional contribution to intensity due to emission (+)</a:t>
            </a:r>
          </a:p>
          <a:p>
            <a:r>
              <a:rPr lang="en-US" baseline="0" dirty="0" smtClean="0"/>
              <a:t>Power radiated per unit solid angle per unit angular frequency.</a:t>
            </a:r>
          </a:p>
          <a:p>
            <a:endParaRPr lang="en-US" baseline="0" dirty="0" smtClean="0"/>
          </a:p>
          <a:p>
            <a:r>
              <a:rPr lang="en-US" baseline="0" dirty="0" smtClean="0"/>
              <a:t>Absorption – what is absorbed by the media, lost (-)</a:t>
            </a:r>
          </a:p>
          <a:p>
            <a:endParaRPr lang="en-US" baseline="0" dirty="0" smtClean="0"/>
          </a:p>
          <a:p>
            <a:r>
              <a:rPr lang="en-US" baseline="0" dirty="0" smtClean="0"/>
              <a:t>Change in intensity over the path within the plasma, will depend on the emission and the contribution absorbed (dependent on the absorption coefficient).</a:t>
            </a:r>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6</a:t>
            </a:fld>
            <a:endParaRPr lang="en-GB"/>
          </a:p>
        </p:txBody>
      </p:sp>
    </p:spTree>
    <p:extLst>
      <p:ext uri="{BB962C8B-B14F-4D97-AF65-F5344CB8AC3E}">
        <p14:creationId xmlns:p14="http://schemas.microsoft.com/office/powerpoint/2010/main" val="169478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optical depth will be defined as how much has been absorbed on its path (integral over the absorption coefficient)</a:t>
            </a:r>
          </a:p>
          <a:p>
            <a:endParaRPr lang="en-US" dirty="0" smtClean="0"/>
          </a:p>
          <a:p>
            <a:r>
              <a:rPr lang="en-US" dirty="0" smtClean="0"/>
              <a:t>The absorption coefficient is dependent on the cross-section times the density of the absorbing medium</a:t>
            </a:r>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7</a:t>
            </a:fld>
            <a:endParaRPr lang="en-GB"/>
          </a:p>
        </p:txBody>
      </p:sp>
    </p:spTree>
    <p:extLst>
      <p:ext uri="{BB962C8B-B14F-4D97-AF65-F5344CB8AC3E}">
        <p14:creationId xmlns:p14="http://schemas.microsoft.com/office/powerpoint/2010/main" val="71034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Integrate </a:t>
            </a:r>
            <a:r>
              <a:rPr lang="en-US" dirty="0" err="1" smtClean="0"/>
              <a:t>dI</a:t>
            </a:r>
            <a:r>
              <a:rPr lang="en-US" dirty="0" smtClean="0"/>
              <a:t>/dx to determine the</a:t>
            </a:r>
            <a:r>
              <a:rPr lang="en-US" baseline="0" dirty="0" smtClean="0"/>
              <a:t> intensity at the detection point.</a:t>
            </a:r>
          </a:p>
          <a:p>
            <a:endParaRPr lang="en-US" baseline="0" dirty="0" smtClean="0"/>
          </a:p>
          <a:p>
            <a:r>
              <a:rPr lang="en-US" baseline="0" dirty="0" smtClean="0"/>
              <a:t>First term is the original intensity times an exponential decay of the optical depth (dependent on the absorption coefficient, which depends on the density of the absorbing media and the absorption cross-section). – How much of the original intensity is absorbed. </a:t>
            </a:r>
          </a:p>
          <a:p>
            <a:endParaRPr lang="en-US" baseline="0" dirty="0" smtClean="0"/>
          </a:p>
          <a:p>
            <a:r>
              <a:rPr lang="en-US" baseline="0" dirty="0" smtClean="0"/>
              <a:t>Second term: ratio of emissivity to absorption, times 1 – exponential decay of the optical depth.</a:t>
            </a:r>
          </a:p>
          <a:p>
            <a:endParaRPr lang="en-US" baseline="0" dirty="0" smtClean="0"/>
          </a:p>
          <a:p>
            <a:r>
              <a:rPr lang="en-US" baseline="0" dirty="0" smtClean="0"/>
              <a:t>Optically thick situation, optical depth is large. </a:t>
            </a:r>
            <a:r>
              <a:rPr lang="en-US" baseline="0" dirty="0" err="1" smtClean="0"/>
              <a:t>Exp</a:t>
            </a:r>
            <a:r>
              <a:rPr lang="en-US" baseline="0" dirty="0" smtClean="0"/>
              <a:t>(-large) goes to zero, therefore intensity is ratio for emissivity to absorption.</a:t>
            </a:r>
          </a:p>
          <a:p>
            <a:endParaRPr lang="en-US" baseline="0" dirty="0" smtClean="0"/>
          </a:p>
          <a:p>
            <a:r>
              <a:rPr lang="en-US" baseline="0" dirty="0" smtClean="0"/>
              <a:t>Optically thin – nothing is absorbed, everything gets through. We can also see the I(s2) to zero for simplicity. Second term: expansion 1 – (1 - T) = T, absorption cancels and left with emissivity.  </a:t>
            </a:r>
          </a:p>
          <a:p>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9</a:t>
            </a:fld>
            <a:endParaRPr lang="en-GB"/>
          </a:p>
        </p:txBody>
      </p:sp>
    </p:spTree>
    <p:extLst>
      <p:ext uri="{BB962C8B-B14F-4D97-AF65-F5344CB8AC3E}">
        <p14:creationId xmlns:p14="http://schemas.microsoft.com/office/powerpoint/2010/main" val="38560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Integrate </a:t>
            </a:r>
            <a:r>
              <a:rPr lang="en-US" dirty="0" err="1" smtClean="0"/>
              <a:t>dI</a:t>
            </a:r>
            <a:r>
              <a:rPr lang="en-US" dirty="0" smtClean="0"/>
              <a:t>/dx to determine the</a:t>
            </a:r>
            <a:r>
              <a:rPr lang="en-US" baseline="0" dirty="0" smtClean="0"/>
              <a:t> intensity at the detection point.</a:t>
            </a:r>
          </a:p>
          <a:p>
            <a:endParaRPr lang="en-US" baseline="0" dirty="0" smtClean="0"/>
          </a:p>
          <a:p>
            <a:r>
              <a:rPr lang="en-US" baseline="0" dirty="0" smtClean="0"/>
              <a:t>First term is the original intensity times an exponential decay of the optical depth (dependent on the absorption coefficient, which depends on the density of the absorbing media and the absorption cross-section). – How much of the original intensity is absorbed. </a:t>
            </a:r>
          </a:p>
          <a:p>
            <a:endParaRPr lang="en-US" baseline="0" dirty="0" smtClean="0"/>
          </a:p>
          <a:p>
            <a:r>
              <a:rPr lang="en-US" baseline="0" dirty="0" smtClean="0"/>
              <a:t>Second term: ratio of emissivity to absorption, times 1 – exponential decay of the optical depth.</a:t>
            </a:r>
          </a:p>
          <a:p>
            <a:endParaRPr lang="en-US" baseline="0" dirty="0" smtClean="0"/>
          </a:p>
          <a:p>
            <a:r>
              <a:rPr lang="en-US" baseline="0" dirty="0" smtClean="0"/>
              <a:t>Optically thick situation, optical depth is large. </a:t>
            </a:r>
            <a:r>
              <a:rPr lang="en-US" baseline="0" dirty="0" err="1" smtClean="0"/>
              <a:t>Exp</a:t>
            </a:r>
            <a:r>
              <a:rPr lang="en-US" baseline="0" dirty="0" smtClean="0"/>
              <a:t>(-large) goes to zero, therefore intensity is ratio for emissivity to absorption.</a:t>
            </a:r>
          </a:p>
          <a:p>
            <a:endParaRPr lang="en-US" baseline="0" dirty="0" smtClean="0"/>
          </a:p>
          <a:p>
            <a:r>
              <a:rPr lang="en-US" baseline="0" dirty="0" smtClean="0"/>
              <a:t>Optically thin – nothing is absorbed, everything gets through. We can also see the I(s2) to zero for simplicity. Second term: expansion 1 – (1 - T) = T, absorption cancels and left with emissivity.  </a:t>
            </a:r>
          </a:p>
          <a:p>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10</a:t>
            </a:fld>
            <a:endParaRPr lang="en-GB"/>
          </a:p>
        </p:txBody>
      </p:sp>
    </p:spTree>
    <p:extLst>
      <p:ext uri="{BB962C8B-B14F-4D97-AF65-F5344CB8AC3E}">
        <p14:creationId xmlns:p14="http://schemas.microsoft.com/office/powerpoint/2010/main" val="199658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case of completely optically thick.</a:t>
            </a:r>
          </a:p>
          <a:p>
            <a:r>
              <a:rPr lang="en-US" dirty="0" smtClean="0"/>
              <a:t>The transition ‘doesn’t exist’ – nothing has happened.</a:t>
            </a:r>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11</a:t>
            </a:fld>
            <a:endParaRPr lang="en-GB"/>
          </a:p>
        </p:txBody>
      </p:sp>
    </p:spTree>
    <p:extLst>
      <p:ext uri="{BB962C8B-B14F-4D97-AF65-F5344CB8AC3E}">
        <p14:creationId xmlns:p14="http://schemas.microsoft.com/office/powerpoint/2010/main" val="318112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 radiative power</a:t>
            </a:r>
          </a:p>
          <a:p>
            <a:r>
              <a:rPr lang="en-US" dirty="0" smtClean="0"/>
              <a:t>Proportional to acceleration (</a:t>
            </a:r>
            <a:r>
              <a:rPr lang="en-US" dirty="0" err="1" smtClean="0"/>
              <a:t>vdot</a:t>
            </a:r>
            <a:r>
              <a:rPr lang="en-US" dirty="0" smtClean="0"/>
              <a:t>)</a:t>
            </a:r>
          </a:p>
          <a:p>
            <a:r>
              <a:rPr lang="en-US" dirty="0" smtClean="0"/>
              <a:t>Angular dependence,</a:t>
            </a:r>
            <a:r>
              <a:rPr lang="en-US" baseline="0" dirty="0" smtClean="0"/>
              <a:t> zero radiative power for pi, maximum perpendicular to motion</a:t>
            </a:r>
            <a:endParaRPr lang="en-US" dirty="0" smtClean="0"/>
          </a:p>
          <a:p>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12</a:t>
            </a:fld>
            <a:endParaRPr lang="en-GB"/>
          </a:p>
        </p:txBody>
      </p:sp>
    </p:spTree>
    <p:extLst>
      <p:ext uri="{BB962C8B-B14F-4D97-AF65-F5344CB8AC3E}">
        <p14:creationId xmlns:p14="http://schemas.microsoft.com/office/powerpoint/2010/main" val="110124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 scatter collision parameter</a:t>
            </a:r>
            <a:endParaRPr lang="en-US" dirty="0"/>
          </a:p>
        </p:txBody>
      </p:sp>
      <p:sp>
        <p:nvSpPr>
          <p:cNvPr id="4" name="Slide Number Placeholder 3"/>
          <p:cNvSpPr>
            <a:spLocks noGrp="1"/>
          </p:cNvSpPr>
          <p:nvPr>
            <p:ph type="sldNum" sz="quarter" idx="10"/>
          </p:nvPr>
        </p:nvSpPr>
        <p:spPr/>
        <p:txBody>
          <a:bodyPr/>
          <a:lstStyle/>
          <a:p>
            <a:fld id="{D43FAA5C-8D4E-413A-86CE-6C0EC744C8BE}" type="slidenum">
              <a:rPr lang="en-GB" smtClean="0"/>
              <a:pPr/>
              <a:t>19</a:t>
            </a:fld>
            <a:endParaRPr lang="en-GB"/>
          </a:p>
        </p:txBody>
      </p:sp>
    </p:spTree>
    <p:extLst>
      <p:ext uri="{BB962C8B-B14F-4D97-AF65-F5344CB8AC3E}">
        <p14:creationId xmlns:p14="http://schemas.microsoft.com/office/powerpoint/2010/main" val="1339872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rgbClr val="002569"/>
        </a:solidFill>
        <a:effectLst/>
      </p:bgPr>
    </p:bg>
    <p:spTree>
      <p:nvGrpSpPr>
        <p:cNvPr id="1" name=""/>
        <p:cNvGrpSpPr/>
        <p:nvPr/>
      </p:nvGrpSpPr>
      <p:grpSpPr>
        <a:xfrm>
          <a:off x="0" y="0"/>
          <a:ext cx="0" cy="0"/>
          <a:chOff x="0" y="0"/>
          <a:chExt cx="0" cy="0"/>
        </a:xfrm>
      </p:grpSpPr>
      <p:sp>
        <p:nvSpPr>
          <p:cNvPr id="18469" name="Rectangle 37"/>
          <p:cNvSpPr>
            <a:spLocks noGrp="1" noChangeArrowheads="1"/>
          </p:cNvSpPr>
          <p:nvPr>
            <p:ph type="dt" sz="half" idx="2"/>
          </p:nvPr>
        </p:nvSpPr>
        <p:spPr>
          <a:xfrm>
            <a:off x="250825" y="6381750"/>
            <a:ext cx="2736850" cy="360363"/>
          </a:xfrm>
        </p:spPr>
        <p:txBody>
          <a:bodyPr/>
          <a:lstStyle>
            <a:lvl1pPr>
              <a:defRPr/>
            </a:lvl1pPr>
          </a:lstStyle>
          <a:p>
            <a:fld id="{A2184D12-D037-4F4A-954D-74A1B2CCAF8C}" type="datetime2">
              <a:rPr lang="en-GB"/>
              <a:pPr/>
              <a:t>Monday, 23 October 2017</a:t>
            </a:fld>
            <a:endParaRPr lang="en-GB"/>
          </a:p>
        </p:txBody>
      </p:sp>
      <p:sp>
        <p:nvSpPr>
          <p:cNvPr id="18470" name="Rectangle 38"/>
          <p:cNvSpPr>
            <a:spLocks noGrp="1" noChangeArrowheads="1"/>
          </p:cNvSpPr>
          <p:nvPr>
            <p:ph type="ftr" sz="quarter" idx="3"/>
          </p:nvPr>
        </p:nvSpPr>
        <p:spPr/>
        <p:txBody>
          <a:bodyPr anchor="ctr"/>
          <a:lstStyle>
            <a:lvl1pPr>
              <a:defRPr/>
            </a:lvl1pPr>
          </a:lstStyle>
          <a:p>
            <a:endParaRPr lang="en-GB"/>
          </a:p>
        </p:txBody>
      </p:sp>
      <p:sp>
        <p:nvSpPr>
          <p:cNvPr id="18471" name="Rectangle 39"/>
          <p:cNvSpPr>
            <a:spLocks noGrp="1" noChangeArrowheads="1"/>
          </p:cNvSpPr>
          <p:nvPr>
            <p:ph type="subTitle" idx="1"/>
          </p:nvPr>
        </p:nvSpPr>
        <p:spPr bwMode="white">
          <a:xfrm>
            <a:off x="250825" y="2636838"/>
            <a:ext cx="8642350" cy="936625"/>
          </a:xfrm>
        </p:spPr>
        <p:txBody>
          <a:bodyPr/>
          <a:lstStyle>
            <a:lvl1pPr marL="0" indent="0" algn="ctr">
              <a:buFont typeface="Wingdings" pitchFamily="2" charset="2"/>
              <a:buNone/>
              <a:defRPr sz="3600">
                <a:solidFill>
                  <a:schemeClr val="tx1"/>
                </a:solidFill>
              </a:defRPr>
            </a:lvl1pPr>
          </a:lstStyle>
          <a:p>
            <a:pPr lvl="0"/>
            <a:r>
              <a:rPr lang="en-US" noProof="0" smtClean="0"/>
              <a:t>Click to edit Master subtitle style</a:t>
            </a:r>
            <a:endParaRPr lang="en-GB" noProof="0" smtClean="0"/>
          </a:p>
        </p:txBody>
      </p:sp>
      <p:sp>
        <p:nvSpPr>
          <p:cNvPr id="18472" name="Rectangle 40"/>
          <p:cNvSpPr>
            <a:spLocks noGrp="1" noChangeArrowheads="1"/>
          </p:cNvSpPr>
          <p:nvPr>
            <p:ph type="ctrTitle"/>
          </p:nvPr>
        </p:nvSpPr>
        <p:spPr>
          <a:xfrm>
            <a:off x="250825" y="1268413"/>
            <a:ext cx="8642350" cy="1152525"/>
          </a:xfrm>
        </p:spPr>
        <p:txBody>
          <a:bodyPr anchor="b"/>
          <a:lstStyle>
            <a:lvl1pPr algn="ctr">
              <a:defRPr sz="4800"/>
            </a:lvl1pPr>
          </a:lstStyle>
          <a:p>
            <a:pPr lvl="0"/>
            <a:r>
              <a:rPr lang="en-US" noProof="0" smtClean="0"/>
              <a:t>Click to edit Master title style</a:t>
            </a:r>
            <a:endParaRPr lang="en-GB" noProof="0" smtClean="0"/>
          </a:p>
        </p:txBody>
      </p:sp>
      <p:sp>
        <p:nvSpPr>
          <p:cNvPr id="18473" name="Rectangle 41"/>
          <p:cNvSpPr>
            <a:spLocks noGrp="1" noChangeArrowheads="1"/>
          </p:cNvSpPr>
          <p:nvPr>
            <p:ph type="sldNum" sz="quarter" idx="4"/>
          </p:nvPr>
        </p:nvSpPr>
        <p:spPr>
          <a:xfrm>
            <a:off x="7380288" y="6381750"/>
            <a:ext cx="1485900" cy="360363"/>
          </a:xfrm>
        </p:spPr>
        <p:txBody>
          <a:bodyPr/>
          <a:lstStyle>
            <a:lvl1pPr>
              <a:defRPr/>
            </a:lvl1pPr>
          </a:lstStyle>
          <a:p>
            <a:fld id="{693075C5-E0B6-4F02-BDDA-E8E44F29A6CB}" type="slidenum">
              <a:rPr lang="en-GB"/>
              <a:pPr/>
              <a:t>‹#›</a:t>
            </a:fld>
            <a:endParaRPr lang="en-GB"/>
          </a:p>
        </p:txBody>
      </p:sp>
      <p:sp>
        <p:nvSpPr>
          <p:cNvPr id="18521" name="Rectangle 89"/>
          <p:cNvSpPr>
            <a:spLocks noChangeArrowheads="1"/>
          </p:cNvSpPr>
          <p:nvPr userDrawn="1"/>
        </p:nvSpPr>
        <p:spPr bwMode="auto">
          <a:xfrm>
            <a:off x="0" y="6092825"/>
            <a:ext cx="9144000" cy="765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8530" name="Picture 98" descr="uoyo_alpha"/>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16238" y="188913"/>
            <a:ext cx="3311525" cy="403225"/>
          </a:xfrm>
          <a:prstGeom prst="rect">
            <a:avLst/>
          </a:prstGeom>
          <a:noFill/>
          <a:extLst>
            <a:ext uri="{909E8E84-426E-40dd-AFC4-6F175D3DCCD1}">
              <a14:hiddenFill xmlns="" xmlns:a14="http://schemas.microsoft.com/office/drawing/2010/main">
                <a:solidFill>
                  <a:srgbClr val="FFFFFF"/>
                </a:solidFill>
              </a14:hiddenFill>
            </a:ext>
          </a:extLst>
        </p:spPr>
      </p:pic>
      <p:pic>
        <p:nvPicPr>
          <p:cNvPr id="18532" name="Picture 100" descr="wave"/>
          <p:cNvPicPr>
            <a:picLocks noChangeAspect="1" noChangeArrowheads="1"/>
          </p:cNvPicPr>
          <p:nvPr userDrawn="1"/>
        </p:nvPicPr>
        <p:blipFill>
          <a:blip r:embed="rId3">
            <a:extLst>
              <a:ext uri="{28A0092B-C50C-407E-A947-70E740481C1C}">
                <a14:useLocalDpi xmlns:a14="http://schemas.microsoft.com/office/drawing/2010/main" val="0"/>
              </a:ext>
            </a:extLst>
          </a:blip>
          <a:srcRect r="1181" b="14101"/>
          <a:stretch>
            <a:fillRect/>
          </a:stretch>
        </p:blipFill>
        <p:spPr bwMode="auto">
          <a:xfrm>
            <a:off x="0" y="3538538"/>
            <a:ext cx="9144000" cy="2770187"/>
          </a:xfrm>
          <a:prstGeom prst="rect">
            <a:avLst/>
          </a:prstGeom>
          <a:noFill/>
          <a:extLst>
            <a:ext uri="{909E8E84-426E-40dd-AFC4-6F175D3DCCD1}">
              <a14:hiddenFill xmlns="" xmlns:a14="http://schemas.microsoft.com/office/drawing/2010/main">
                <a:solidFill>
                  <a:srgbClr val="FFFFFF"/>
                </a:solidFill>
              </a14:hiddenFill>
            </a:ext>
          </a:extLst>
        </p:spPr>
      </p:pic>
      <p:pic>
        <p:nvPicPr>
          <p:cNvPr id="18533" name="Picture 101" descr="shield_whit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56100" y="620713"/>
            <a:ext cx="415925" cy="5048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33459B37-4781-42C7-8352-CD57B7D6ED4C}" type="datetime2">
              <a:rPr lang="en-GB"/>
              <a:pPr/>
              <a:t>Monday, 23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65AC8B31-E2C6-4E1E-BA5F-FD0E6DD48B08}" type="slidenum">
              <a:rPr lang="en-GB"/>
              <a:pPr/>
              <a:t>‹#›</a:t>
            </a:fld>
            <a:endParaRPr lang="en-GB"/>
          </a:p>
        </p:txBody>
      </p:sp>
    </p:spTree>
    <p:extLst>
      <p:ext uri="{BB962C8B-B14F-4D97-AF65-F5344CB8AC3E}">
        <p14:creationId xmlns:p14="http://schemas.microsoft.com/office/powerpoint/2010/main" val="201498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2588" y="115888"/>
            <a:ext cx="2160587" cy="60102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50825" y="115888"/>
            <a:ext cx="6329363" cy="6010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26E5C558-64A3-46EF-A62E-83488DEEE6CC}" type="datetime2">
              <a:rPr lang="en-GB"/>
              <a:pPr/>
              <a:t>Monday, 23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5B13F15B-1E6B-497C-9BC8-1F4396DBC6BD}" type="slidenum">
              <a:rPr lang="en-GB"/>
              <a:pPr/>
              <a:t>‹#›</a:t>
            </a:fld>
            <a:endParaRPr lang="en-GB"/>
          </a:p>
        </p:txBody>
      </p:sp>
    </p:spTree>
    <p:extLst>
      <p:ext uri="{BB962C8B-B14F-4D97-AF65-F5344CB8AC3E}">
        <p14:creationId xmlns:p14="http://schemas.microsoft.com/office/powerpoint/2010/main" val="2911859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00997323-BE42-4C18-BC21-54D817471D88}" type="datetime2">
              <a:rPr lang="en-GB"/>
              <a:pPr/>
              <a:t>Monday, 23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33CE2343-2B5C-4881-9819-EA2856DD2953}" type="slidenum">
              <a:rPr lang="en-GB"/>
              <a:pPr/>
              <a:t>‹#›</a:t>
            </a:fld>
            <a:endParaRPr lang="en-GB"/>
          </a:p>
        </p:txBody>
      </p:sp>
    </p:spTree>
    <p:extLst>
      <p:ext uri="{BB962C8B-B14F-4D97-AF65-F5344CB8AC3E}">
        <p14:creationId xmlns:p14="http://schemas.microsoft.com/office/powerpoint/2010/main" val="178816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76ADF72-19A9-4E61-B249-A8C5CDA99AA0}" type="datetime2">
              <a:rPr lang="en-GB"/>
              <a:pPr/>
              <a:t>Monday, 23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3DCBCA84-4E40-4B07-A59D-4FDBBAC2B417}" type="slidenum">
              <a:rPr lang="en-GB"/>
              <a:pPr/>
              <a:t>‹#›</a:t>
            </a:fld>
            <a:endParaRPr lang="en-GB"/>
          </a:p>
        </p:txBody>
      </p:sp>
    </p:spTree>
    <p:extLst>
      <p:ext uri="{BB962C8B-B14F-4D97-AF65-F5344CB8AC3E}">
        <p14:creationId xmlns:p14="http://schemas.microsoft.com/office/powerpoint/2010/main" val="2793062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50825" y="1125538"/>
            <a:ext cx="4135438" cy="5000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38663" y="1125538"/>
            <a:ext cx="4137025" cy="5000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B97C7C5F-D891-463C-8184-04D389DA9ED3}" type="datetime2">
              <a:rPr lang="en-GB"/>
              <a:pPr/>
              <a:t>Monday, 23 October 2017</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5649D602-BB10-4E74-BA96-5E16FD2FEF2E}" type="slidenum">
              <a:rPr lang="en-GB"/>
              <a:pPr/>
              <a:t>‹#›</a:t>
            </a:fld>
            <a:endParaRPr lang="en-GB"/>
          </a:p>
        </p:txBody>
      </p:sp>
    </p:spTree>
    <p:extLst>
      <p:ext uri="{BB962C8B-B14F-4D97-AF65-F5344CB8AC3E}">
        <p14:creationId xmlns:p14="http://schemas.microsoft.com/office/powerpoint/2010/main" val="50072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AE2B98DB-8DEE-49AF-9FD5-DFD794180F4E}" type="datetime2">
              <a:rPr lang="en-GB"/>
              <a:pPr/>
              <a:t>Monday, 23 October 2017</a:t>
            </a:fld>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CE63EA52-A81D-48EE-AFC4-290F04E66B25}" type="slidenum">
              <a:rPr lang="en-GB"/>
              <a:pPr/>
              <a:t>‹#›</a:t>
            </a:fld>
            <a:endParaRPr lang="en-GB"/>
          </a:p>
        </p:txBody>
      </p:sp>
    </p:spTree>
    <p:extLst>
      <p:ext uri="{BB962C8B-B14F-4D97-AF65-F5344CB8AC3E}">
        <p14:creationId xmlns:p14="http://schemas.microsoft.com/office/powerpoint/2010/main" val="1836304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D60FEFBF-AEDB-42A3-AD85-1B1001268282}" type="datetime2">
              <a:rPr lang="en-GB"/>
              <a:pPr/>
              <a:t>Monday, 23 October 2017</a:t>
            </a:fld>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BAAD417B-C4BA-43D1-BDA0-CC32396DB61B}" type="slidenum">
              <a:rPr lang="en-GB"/>
              <a:pPr/>
              <a:t>‹#›</a:t>
            </a:fld>
            <a:endParaRPr lang="en-GB"/>
          </a:p>
        </p:txBody>
      </p:sp>
    </p:spTree>
    <p:extLst>
      <p:ext uri="{BB962C8B-B14F-4D97-AF65-F5344CB8AC3E}">
        <p14:creationId xmlns:p14="http://schemas.microsoft.com/office/powerpoint/2010/main" val="387276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683C3-199D-4712-AED9-55234D719106}" type="datetime2">
              <a:rPr lang="en-GB"/>
              <a:pPr/>
              <a:t>Monday, 23 October 2017</a:t>
            </a:fld>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5714F6CA-776B-4222-A5D1-E6A604F6C158}" type="slidenum">
              <a:rPr lang="en-GB"/>
              <a:pPr/>
              <a:t>‹#›</a:t>
            </a:fld>
            <a:endParaRPr lang="en-GB"/>
          </a:p>
        </p:txBody>
      </p:sp>
    </p:spTree>
    <p:extLst>
      <p:ext uri="{BB962C8B-B14F-4D97-AF65-F5344CB8AC3E}">
        <p14:creationId xmlns:p14="http://schemas.microsoft.com/office/powerpoint/2010/main" val="4729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E6BFE6E-1CC1-442F-ABEA-9D6C4FFE48AB}" type="datetime2">
              <a:rPr lang="en-GB"/>
              <a:pPr/>
              <a:t>Monday, 23 October 2017</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6D71F552-3200-4B2A-BEC9-C146F9842224}" type="slidenum">
              <a:rPr lang="en-GB"/>
              <a:pPr/>
              <a:t>‹#›</a:t>
            </a:fld>
            <a:endParaRPr lang="en-GB"/>
          </a:p>
        </p:txBody>
      </p:sp>
    </p:spTree>
    <p:extLst>
      <p:ext uri="{BB962C8B-B14F-4D97-AF65-F5344CB8AC3E}">
        <p14:creationId xmlns:p14="http://schemas.microsoft.com/office/powerpoint/2010/main" val="2584661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34CE2EF9-FB47-4F8F-BBEE-55526CBCE9B6}" type="datetime2">
              <a:rPr lang="en-GB"/>
              <a:pPr/>
              <a:t>Monday, 23 October 2017</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64955DE1-B0BA-4917-AF1E-9C0573BCAAA3}" type="slidenum">
              <a:rPr lang="en-GB"/>
              <a:pPr/>
              <a:t>‹#›</a:t>
            </a:fld>
            <a:endParaRPr lang="en-GB"/>
          </a:p>
        </p:txBody>
      </p:sp>
    </p:spTree>
    <p:extLst>
      <p:ext uri="{BB962C8B-B14F-4D97-AF65-F5344CB8AC3E}">
        <p14:creationId xmlns:p14="http://schemas.microsoft.com/office/powerpoint/2010/main" val="33716517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89" name="Rectangle 81"/>
          <p:cNvSpPr>
            <a:spLocks noChangeArrowheads="1"/>
          </p:cNvSpPr>
          <p:nvPr/>
        </p:nvSpPr>
        <p:spPr bwMode="gray">
          <a:xfrm>
            <a:off x="0" y="6308725"/>
            <a:ext cx="9144000" cy="549275"/>
          </a:xfrm>
          <a:prstGeom prst="rect">
            <a:avLst/>
          </a:prstGeom>
          <a:solidFill>
            <a:srgbClr val="002569"/>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67" name="Rectangle 59"/>
          <p:cNvSpPr>
            <a:spLocks noChangeArrowheads="1"/>
          </p:cNvSpPr>
          <p:nvPr/>
        </p:nvSpPr>
        <p:spPr bwMode="gray">
          <a:xfrm>
            <a:off x="0" y="0"/>
            <a:ext cx="9144000" cy="908050"/>
          </a:xfrm>
          <a:prstGeom prst="rect">
            <a:avLst/>
          </a:prstGeom>
          <a:solidFill>
            <a:srgbClr val="002569"/>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47" name="Rectangle 39"/>
          <p:cNvSpPr>
            <a:spLocks noGrp="1" noChangeArrowheads="1"/>
          </p:cNvSpPr>
          <p:nvPr>
            <p:ph type="dt" sz="half" idx="2"/>
          </p:nvPr>
        </p:nvSpPr>
        <p:spPr bwMode="white">
          <a:xfrm>
            <a:off x="250825" y="6381750"/>
            <a:ext cx="2736850"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400">
                <a:solidFill>
                  <a:schemeClr val="tx1"/>
                </a:solidFill>
                <a:effectLst/>
                <a:latin typeface="+mn-lt"/>
              </a:defRPr>
            </a:lvl1pPr>
          </a:lstStyle>
          <a:p>
            <a:fld id="{AA00052D-B35B-4F00-A26D-8715EDC75394}" type="datetime2">
              <a:rPr lang="en-GB"/>
              <a:pPr/>
              <a:t>Monday, 23 October 2017</a:t>
            </a:fld>
            <a:endParaRPr lang="en-GB"/>
          </a:p>
        </p:txBody>
      </p:sp>
      <p:sp>
        <p:nvSpPr>
          <p:cNvPr id="17448" name="Rectangle 40"/>
          <p:cNvSpPr>
            <a:spLocks noGrp="1" noChangeArrowheads="1"/>
          </p:cNvSpPr>
          <p:nvPr>
            <p:ph type="ftr" sz="quarter" idx="3"/>
          </p:nvPr>
        </p:nvSpPr>
        <p:spPr bwMode="white">
          <a:xfrm>
            <a:off x="3124200" y="6381750"/>
            <a:ext cx="4111625"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400">
                <a:solidFill>
                  <a:schemeClr val="tx1"/>
                </a:solidFill>
                <a:effectLst/>
                <a:latin typeface="+mn-lt"/>
              </a:defRPr>
            </a:lvl1pPr>
          </a:lstStyle>
          <a:p>
            <a:endParaRPr lang="en-GB"/>
          </a:p>
        </p:txBody>
      </p:sp>
      <p:sp>
        <p:nvSpPr>
          <p:cNvPr id="17449" name="Rectangle 41"/>
          <p:cNvSpPr>
            <a:spLocks noGrp="1" noChangeArrowheads="1"/>
          </p:cNvSpPr>
          <p:nvPr>
            <p:ph type="sldNum" sz="quarter" idx="4"/>
          </p:nvPr>
        </p:nvSpPr>
        <p:spPr bwMode="white">
          <a:xfrm>
            <a:off x="7380288" y="6381750"/>
            <a:ext cx="1512887"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400">
                <a:solidFill>
                  <a:schemeClr val="tx1"/>
                </a:solidFill>
                <a:effectLst/>
                <a:latin typeface="+mn-lt"/>
              </a:defRPr>
            </a:lvl1pPr>
          </a:lstStyle>
          <a:p>
            <a:fld id="{F48D14E3-E1E1-42FD-AEB2-751445B2C691}" type="slidenum">
              <a:rPr lang="en-GB"/>
              <a:pPr/>
              <a:t>‹#›</a:t>
            </a:fld>
            <a:endParaRPr lang="en-GB"/>
          </a:p>
        </p:txBody>
      </p:sp>
      <p:sp>
        <p:nvSpPr>
          <p:cNvPr id="17464" name="Rectangle 56"/>
          <p:cNvSpPr>
            <a:spLocks noGrp="1" noChangeArrowheads="1"/>
          </p:cNvSpPr>
          <p:nvPr>
            <p:ph type="title"/>
          </p:nvPr>
        </p:nvSpPr>
        <p:spPr bwMode="white">
          <a:xfrm>
            <a:off x="2700338" y="115888"/>
            <a:ext cx="6192837" cy="72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7466" name="Rectangle 58"/>
          <p:cNvSpPr>
            <a:spLocks noGrp="1" noChangeArrowheads="1"/>
          </p:cNvSpPr>
          <p:nvPr>
            <p:ph type="body" idx="1"/>
          </p:nvPr>
        </p:nvSpPr>
        <p:spPr bwMode="auto">
          <a:xfrm>
            <a:off x="250825" y="1125538"/>
            <a:ext cx="8424863" cy="500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pic>
        <p:nvPicPr>
          <p:cNvPr id="17491" name="Picture 83" descr="uoyo_alph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white">
          <a:xfrm>
            <a:off x="250825" y="115888"/>
            <a:ext cx="2368550" cy="287337"/>
          </a:xfrm>
          <a:prstGeom prst="rect">
            <a:avLst/>
          </a:prstGeom>
          <a:noFill/>
          <a:extLst>
            <a:ext uri="{909E8E84-426E-40dd-AFC4-6F175D3DCCD1}">
              <a14:hiddenFill xmlns="" xmlns:a14="http://schemas.microsoft.com/office/drawing/2010/main">
                <a:solidFill>
                  <a:srgbClr val="FFFFFF"/>
                </a:solidFill>
              </a14:hiddenFill>
            </a:ext>
          </a:extLst>
        </p:spPr>
      </p:pic>
      <p:pic>
        <p:nvPicPr>
          <p:cNvPr id="17493" name="Picture 85" descr="shield_whit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58888" y="404813"/>
            <a:ext cx="355600" cy="431800"/>
          </a:xfrm>
          <a:prstGeom prst="rect">
            <a:avLst/>
          </a:prstGeom>
          <a:noFill/>
          <a:extLst>
            <a:ext uri="{909E8E84-426E-40dd-AFC4-6F175D3DCCD1}">
              <a14:hiddenFill xmlns=""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r" rtl="0" eaLnBrk="1" fontAlgn="base" hangingPunct="1">
        <a:spcBef>
          <a:spcPct val="0"/>
        </a:spcBef>
        <a:spcAft>
          <a:spcPct val="0"/>
        </a:spcAft>
        <a:defRPr sz="3200">
          <a:solidFill>
            <a:schemeClr val="tx1"/>
          </a:solidFill>
          <a:latin typeface="+mj-lt"/>
          <a:ea typeface="+mj-ea"/>
          <a:cs typeface="+mj-cs"/>
        </a:defRPr>
      </a:lvl1pPr>
      <a:lvl2pPr algn="r" rtl="0" eaLnBrk="1" fontAlgn="base" hangingPunct="1">
        <a:spcBef>
          <a:spcPct val="0"/>
        </a:spcBef>
        <a:spcAft>
          <a:spcPct val="0"/>
        </a:spcAft>
        <a:defRPr sz="3200">
          <a:solidFill>
            <a:schemeClr val="tx1"/>
          </a:solidFill>
          <a:latin typeface="Arial" charset="0"/>
          <a:cs typeface="Arial" charset="0"/>
        </a:defRPr>
      </a:lvl2pPr>
      <a:lvl3pPr algn="r" rtl="0" eaLnBrk="1" fontAlgn="base" hangingPunct="1">
        <a:spcBef>
          <a:spcPct val="0"/>
        </a:spcBef>
        <a:spcAft>
          <a:spcPct val="0"/>
        </a:spcAft>
        <a:defRPr sz="3200">
          <a:solidFill>
            <a:schemeClr val="tx1"/>
          </a:solidFill>
          <a:latin typeface="Arial" charset="0"/>
          <a:cs typeface="Arial" charset="0"/>
        </a:defRPr>
      </a:lvl3pPr>
      <a:lvl4pPr algn="r" rtl="0" eaLnBrk="1" fontAlgn="base" hangingPunct="1">
        <a:spcBef>
          <a:spcPct val="0"/>
        </a:spcBef>
        <a:spcAft>
          <a:spcPct val="0"/>
        </a:spcAft>
        <a:defRPr sz="3200">
          <a:solidFill>
            <a:schemeClr val="tx1"/>
          </a:solidFill>
          <a:latin typeface="Arial" charset="0"/>
          <a:cs typeface="Arial" charset="0"/>
        </a:defRPr>
      </a:lvl4pPr>
      <a:lvl5pPr algn="r" rtl="0" eaLnBrk="1" fontAlgn="base" hangingPunct="1">
        <a:spcBef>
          <a:spcPct val="0"/>
        </a:spcBef>
        <a:spcAft>
          <a:spcPct val="0"/>
        </a:spcAft>
        <a:defRPr sz="3200">
          <a:solidFill>
            <a:schemeClr val="tx1"/>
          </a:solidFill>
          <a:latin typeface="Arial" charset="0"/>
          <a:cs typeface="Arial" charset="0"/>
        </a:defRPr>
      </a:lvl5pPr>
      <a:lvl6pPr marL="457200" algn="r" rtl="0" eaLnBrk="1" fontAlgn="base" hangingPunct="1">
        <a:spcBef>
          <a:spcPct val="0"/>
        </a:spcBef>
        <a:spcAft>
          <a:spcPct val="0"/>
        </a:spcAft>
        <a:defRPr sz="3200">
          <a:solidFill>
            <a:schemeClr val="tx1"/>
          </a:solidFill>
          <a:latin typeface="Arial" charset="0"/>
          <a:cs typeface="Arial" charset="0"/>
        </a:defRPr>
      </a:lvl6pPr>
      <a:lvl7pPr marL="914400" algn="r" rtl="0" eaLnBrk="1" fontAlgn="base" hangingPunct="1">
        <a:spcBef>
          <a:spcPct val="0"/>
        </a:spcBef>
        <a:spcAft>
          <a:spcPct val="0"/>
        </a:spcAft>
        <a:defRPr sz="3200">
          <a:solidFill>
            <a:schemeClr val="tx1"/>
          </a:solidFill>
          <a:latin typeface="Arial" charset="0"/>
          <a:cs typeface="Arial" charset="0"/>
        </a:defRPr>
      </a:lvl7pPr>
      <a:lvl8pPr marL="1371600" algn="r" rtl="0" eaLnBrk="1" fontAlgn="base" hangingPunct="1">
        <a:spcBef>
          <a:spcPct val="0"/>
        </a:spcBef>
        <a:spcAft>
          <a:spcPct val="0"/>
        </a:spcAft>
        <a:defRPr sz="3200">
          <a:solidFill>
            <a:schemeClr val="tx1"/>
          </a:solidFill>
          <a:latin typeface="Arial" charset="0"/>
          <a:cs typeface="Arial" charset="0"/>
        </a:defRPr>
      </a:lvl8pPr>
      <a:lvl9pPr marL="1828800" algn="r" rtl="0" eaLnBrk="1" fontAlgn="base" hangingPunct="1">
        <a:spcBef>
          <a:spcPct val="0"/>
        </a:spcBef>
        <a:spcAft>
          <a:spcPct val="0"/>
        </a:spcAft>
        <a:defRPr sz="3200">
          <a:solidFill>
            <a:schemeClr val="tx1"/>
          </a:solidFill>
          <a:latin typeface="Arial" charset="0"/>
          <a:cs typeface="Arial" charset="0"/>
        </a:defRPr>
      </a:lvl9pPr>
    </p:titleStyle>
    <p:bodyStyle>
      <a:lvl1pPr marL="342900" indent="-342900" algn="l" rtl="0" eaLnBrk="1" fontAlgn="base" hangingPunct="1">
        <a:spcBef>
          <a:spcPct val="30000"/>
        </a:spcBef>
        <a:spcAft>
          <a:spcPct val="0"/>
        </a:spcAft>
        <a:buClr>
          <a:srgbClr val="002569"/>
        </a:buClr>
        <a:buSzPct val="65000"/>
        <a:buFont typeface="Wingdings" pitchFamily="2" charset="2"/>
        <a:buChar char="n"/>
        <a:defRPr sz="3200">
          <a:solidFill>
            <a:srgbClr val="000000"/>
          </a:solidFill>
          <a:latin typeface="+mn-lt"/>
          <a:ea typeface="+mn-ea"/>
          <a:cs typeface="+mn-cs"/>
        </a:defRPr>
      </a:lvl1pPr>
      <a:lvl2pPr marL="742950" indent="-285750" algn="l" rtl="0" eaLnBrk="1" fontAlgn="base" hangingPunct="1">
        <a:spcBef>
          <a:spcPct val="30000"/>
        </a:spcBef>
        <a:spcAft>
          <a:spcPct val="0"/>
        </a:spcAft>
        <a:buClr>
          <a:srgbClr val="002569"/>
        </a:buClr>
        <a:buSzPct val="65000"/>
        <a:buFont typeface="Wingdings" pitchFamily="2" charset="2"/>
        <a:buChar char="n"/>
        <a:defRPr sz="3000">
          <a:solidFill>
            <a:srgbClr val="000000"/>
          </a:solidFill>
          <a:latin typeface="+mn-lt"/>
          <a:cs typeface="+mn-cs"/>
        </a:defRPr>
      </a:lvl2pPr>
      <a:lvl3pPr marL="1143000" indent="-228600" algn="l" rtl="0" eaLnBrk="1" fontAlgn="base" hangingPunct="1">
        <a:spcBef>
          <a:spcPct val="30000"/>
        </a:spcBef>
        <a:spcAft>
          <a:spcPct val="0"/>
        </a:spcAft>
        <a:buClr>
          <a:srgbClr val="002569"/>
        </a:buClr>
        <a:buSzPct val="65000"/>
        <a:buFont typeface="Wingdings" pitchFamily="2" charset="2"/>
        <a:buChar char="n"/>
        <a:defRPr sz="2800">
          <a:solidFill>
            <a:srgbClr val="000000"/>
          </a:solidFill>
          <a:latin typeface="+mn-lt"/>
          <a:cs typeface="+mn-cs"/>
        </a:defRPr>
      </a:lvl3pPr>
      <a:lvl4pPr marL="1600200" indent="-228600" algn="l" rtl="0" eaLnBrk="1" fontAlgn="base" hangingPunct="1">
        <a:spcBef>
          <a:spcPct val="30000"/>
        </a:spcBef>
        <a:spcAft>
          <a:spcPct val="0"/>
        </a:spcAft>
        <a:buClr>
          <a:srgbClr val="002569"/>
        </a:buClr>
        <a:buSzPct val="65000"/>
        <a:buFont typeface="Wingdings" pitchFamily="2" charset="2"/>
        <a:buChar char="n"/>
        <a:defRPr sz="2600">
          <a:solidFill>
            <a:srgbClr val="000000"/>
          </a:solidFill>
          <a:latin typeface="+mn-lt"/>
          <a:cs typeface="+mn-cs"/>
        </a:defRPr>
      </a:lvl4pPr>
      <a:lvl5pPr marL="20574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5pPr>
      <a:lvl6pPr marL="25146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6pPr>
      <a:lvl7pPr marL="29718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7pPr>
      <a:lvl8pPr marL="34290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8pPr>
      <a:lvl9pPr marL="38862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7.png"/><Relationship Id="rId5" Type="http://schemas.openxmlformats.org/officeDocument/2006/relationships/oleObject" Target="../embeddings/oleObject1.bin"/><Relationship Id="rId6" Type="http://schemas.openxmlformats.org/officeDocument/2006/relationships/image" Target="../media/image19.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youtube.com/watch?v=_xv_GwCgpA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customXml" Target="../ink/ink1.xml"/><Relationship Id="rId16" Type="http://schemas.openxmlformats.org/officeDocument/2006/relationships/image" Target="NULL"/><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hyperlink" Target="http://en.wikibooks.org/wik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268413"/>
            <a:ext cx="9144000" cy="1152525"/>
          </a:xfrm>
        </p:spPr>
        <p:txBody>
          <a:bodyPr/>
          <a:lstStyle/>
          <a:p>
            <a:r>
              <a:rPr lang="en-US" sz="3200" dirty="0" smtClean="0">
                <a:latin typeface="Myriad pro"/>
                <a:cs typeface="Myriad pro"/>
              </a:rPr>
              <a:t>Plasma </a:t>
            </a:r>
            <a:r>
              <a:rPr lang="en-US" sz="3200" dirty="0">
                <a:latin typeface="Myriad pro"/>
                <a:cs typeface="Myriad pro"/>
              </a:rPr>
              <a:t>D</a:t>
            </a:r>
            <a:r>
              <a:rPr lang="en-US" sz="3200" dirty="0" smtClean="0">
                <a:latin typeface="Myriad pro"/>
                <a:cs typeface="Myriad pro"/>
              </a:rPr>
              <a:t>iagnostic Techniques</a:t>
            </a:r>
            <a:r>
              <a:rPr lang="en-US" sz="3200" smtClean="0">
                <a:latin typeface="Myriad pro"/>
                <a:cs typeface="Myriad pro"/>
              </a:rPr>
              <a:t/>
            </a:r>
            <a:br>
              <a:rPr lang="en-US" sz="3200" smtClean="0">
                <a:latin typeface="Myriad pro"/>
                <a:cs typeface="Myriad pro"/>
              </a:rPr>
            </a:br>
            <a:r>
              <a:rPr lang="en-US" sz="3200" smtClean="0">
                <a:latin typeface="Myriad pro"/>
                <a:cs typeface="Myriad pro"/>
              </a:rPr>
              <a:t>Lecture 6</a:t>
            </a:r>
            <a:endParaRPr lang="en-US" sz="3200" dirty="0">
              <a:latin typeface="Myriad pro"/>
              <a:cs typeface="Myriad pro"/>
            </a:endParaRPr>
          </a:p>
        </p:txBody>
      </p:sp>
      <p:sp>
        <p:nvSpPr>
          <p:cNvPr id="2051" name="Rectangle 3"/>
          <p:cNvSpPr>
            <a:spLocks noGrp="1" noChangeArrowheads="1"/>
          </p:cNvSpPr>
          <p:nvPr>
            <p:ph type="subTitle" idx="1"/>
          </p:nvPr>
        </p:nvSpPr>
        <p:spPr>
          <a:xfrm>
            <a:off x="250825" y="2348359"/>
            <a:ext cx="8642350" cy="936625"/>
          </a:xfrm>
        </p:spPr>
        <p:txBody>
          <a:bodyPr/>
          <a:lstStyle/>
          <a:p>
            <a:r>
              <a:rPr lang="en-US" sz="3200" dirty="0" smtClean="0">
                <a:solidFill>
                  <a:srgbClr val="84FFF9"/>
                </a:solidFill>
                <a:latin typeface="Myriad pro"/>
                <a:cs typeface="Myriad pro"/>
              </a:rPr>
              <a:t/>
            </a:r>
            <a:br>
              <a:rPr lang="en-US" sz="3200" dirty="0" smtClean="0">
                <a:solidFill>
                  <a:srgbClr val="84FFF9"/>
                </a:solidFill>
                <a:latin typeface="Myriad pro"/>
                <a:cs typeface="Myriad pro"/>
              </a:rPr>
            </a:br>
            <a:r>
              <a:rPr lang="en-US" sz="3200" dirty="0" smtClean="0">
                <a:solidFill>
                  <a:srgbClr val="84FFF9"/>
                </a:solidFill>
                <a:latin typeface="Myriad pro"/>
                <a:cs typeface="Myriad pro"/>
              </a:rPr>
              <a:t>Deborah O’Connell</a:t>
            </a:r>
            <a:endParaRPr lang="en-US" sz="3200" dirty="0">
              <a:solidFill>
                <a:srgbClr val="84FFF9"/>
              </a:solidFill>
              <a:latin typeface="Myriad pro"/>
              <a:cs typeface="Myriad pro"/>
            </a:endParaRPr>
          </a:p>
        </p:txBody>
      </p:sp>
      <p:sp>
        <p:nvSpPr>
          <p:cNvPr id="2" name="TextBox 1"/>
          <p:cNvSpPr txBox="1"/>
          <p:nvPr/>
        </p:nvSpPr>
        <p:spPr>
          <a:xfrm>
            <a:off x="6588224" y="6341258"/>
            <a:ext cx="2405338" cy="400110"/>
          </a:xfrm>
          <a:prstGeom prst="rect">
            <a:avLst/>
          </a:prstGeom>
          <a:noFill/>
        </p:spPr>
        <p:txBody>
          <a:bodyPr wrap="none" rtlCol="0" anchor="ctr">
            <a:spAutoFit/>
          </a:bodyPr>
          <a:lstStyle/>
          <a:p>
            <a:pPr algn="ctr">
              <a:buNone/>
            </a:pPr>
            <a:r>
              <a:rPr lang="en-GB" dirty="0" smtClean="0">
                <a:solidFill>
                  <a:srgbClr val="FFFFFF"/>
                </a:solidFill>
                <a:latin typeface="Myriad Pro" pitchFamily="34" charset="0"/>
              </a:rPr>
              <a:t>York Plasma Institute</a:t>
            </a:r>
            <a:endParaRPr lang="en-GB" dirty="0">
              <a:solidFill>
                <a:srgbClr val="FFFFFF"/>
              </a:solidFill>
              <a:latin typeface="Myriad Pro"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83768" y="124439"/>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integration</a:t>
            </a:r>
            <a:endParaRPr lang="de-DE" sz="800" dirty="0">
              <a:solidFill>
                <a:schemeClr val="tx1"/>
              </a:solidFill>
              <a:effectLst/>
              <a:latin typeface="Calibri" charset="0"/>
              <a:ea typeface="Calibri" charset="0"/>
              <a:cs typeface="Calibri" charset="0"/>
            </a:endParaRPr>
          </a:p>
        </p:txBody>
      </p:sp>
      <p:pic>
        <p:nvPicPr>
          <p:cNvPr id="5" name="Picture 4"/>
          <p:cNvPicPr>
            <a:picLocks noChangeAspect="1"/>
          </p:cNvPicPr>
          <p:nvPr/>
        </p:nvPicPr>
        <p:blipFill>
          <a:blip r:embed="rId3"/>
          <a:stretch>
            <a:fillRect/>
          </a:stretch>
        </p:blipFill>
        <p:spPr>
          <a:xfrm>
            <a:off x="5652120" y="908720"/>
            <a:ext cx="3491695" cy="2643712"/>
          </a:xfrm>
          <a:prstGeom prst="rect">
            <a:avLst/>
          </a:prstGeom>
        </p:spPr>
      </p:pic>
      <p:pic>
        <p:nvPicPr>
          <p:cNvPr id="6" name="Picture 5"/>
          <p:cNvPicPr>
            <a:picLocks noChangeAspect="1"/>
          </p:cNvPicPr>
          <p:nvPr/>
        </p:nvPicPr>
        <p:blipFill>
          <a:blip r:embed="rId4"/>
          <a:stretch>
            <a:fillRect/>
          </a:stretch>
        </p:blipFill>
        <p:spPr>
          <a:xfrm>
            <a:off x="5940152" y="3429000"/>
            <a:ext cx="3203848" cy="877693"/>
          </a:xfrm>
          <a:prstGeom prst="rect">
            <a:avLst/>
          </a:prstGeom>
        </p:spPr>
      </p:pic>
      <p:pic>
        <p:nvPicPr>
          <p:cNvPr id="2" name="Picture 1"/>
          <p:cNvPicPr>
            <a:picLocks noChangeAspect="1"/>
          </p:cNvPicPr>
          <p:nvPr/>
        </p:nvPicPr>
        <p:blipFill>
          <a:blip r:embed="rId5"/>
          <a:stretch>
            <a:fillRect/>
          </a:stretch>
        </p:blipFill>
        <p:spPr>
          <a:xfrm>
            <a:off x="6372200" y="4221088"/>
            <a:ext cx="2160240" cy="1127494"/>
          </a:xfrm>
          <a:prstGeom prst="rect">
            <a:avLst/>
          </a:prstGeom>
        </p:spPr>
      </p:pic>
      <p:pic>
        <p:nvPicPr>
          <p:cNvPr id="9" name="Picture 8"/>
          <p:cNvPicPr>
            <a:picLocks noChangeAspect="1"/>
          </p:cNvPicPr>
          <p:nvPr/>
        </p:nvPicPr>
        <p:blipFill>
          <a:blip r:embed="rId6"/>
          <a:stretch>
            <a:fillRect/>
          </a:stretch>
        </p:blipFill>
        <p:spPr>
          <a:xfrm>
            <a:off x="6356672" y="5460579"/>
            <a:ext cx="2175768" cy="695348"/>
          </a:xfrm>
          <a:prstGeom prst="rect">
            <a:avLst/>
          </a:prstGeom>
        </p:spPr>
      </p:pic>
      <p:pic>
        <p:nvPicPr>
          <p:cNvPr id="17" name="Picture 16"/>
          <p:cNvPicPr>
            <a:picLocks noChangeAspect="1"/>
          </p:cNvPicPr>
          <p:nvPr/>
        </p:nvPicPr>
        <p:blipFill>
          <a:blip r:embed="rId7"/>
          <a:stretch>
            <a:fillRect/>
          </a:stretch>
        </p:blipFill>
        <p:spPr>
          <a:xfrm>
            <a:off x="285663" y="941252"/>
            <a:ext cx="5906616" cy="956039"/>
          </a:xfrm>
          <a:prstGeom prst="rect">
            <a:avLst/>
          </a:prstGeom>
        </p:spPr>
      </p:pic>
      <p:sp>
        <p:nvSpPr>
          <p:cNvPr id="18" name="Text Box 2"/>
          <p:cNvSpPr txBox="1">
            <a:spLocks noChangeArrowheads="1"/>
          </p:cNvSpPr>
          <p:nvPr/>
        </p:nvSpPr>
        <p:spPr bwMode="auto">
          <a:xfrm>
            <a:off x="-684584" y="2133600"/>
            <a:ext cx="597666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Optically thin </a:t>
            </a:r>
            <a:r>
              <a:rPr lang="en-GB" sz="2000" dirty="0" smtClean="0">
                <a:solidFill>
                  <a:srgbClr val="000000"/>
                </a:solidFill>
                <a:effectLst/>
                <a:latin typeface="Symbol" charset="2"/>
                <a:cs typeface="Symbol" charset="2"/>
              </a:rPr>
              <a:t>t</a:t>
            </a:r>
            <a:r>
              <a:rPr lang="en-GB" sz="2000" baseline="-25000" dirty="0" smtClean="0">
                <a:solidFill>
                  <a:srgbClr val="000000"/>
                </a:solidFill>
                <a:effectLst/>
              </a:rPr>
              <a:t>21</a:t>
            </a:r>
            <a:r>
              <a:rPr lang="en-GB" sz="2000" dirty="0" smtClean="0">
                <a:solidFill>
                  <a:srgbClr val="000000"/>
                </a:solidFill>
                <a:effectLst/>
              </a:rPr>
              <a:t> &lt;&lt; 1, with I(s</a:t>
            </a:r>
            <a:r>
              <a:rPr lang="en-GB" sz="2000" baseline="-25000" dirty="0" smtClean="0">
                <a:solidFill>
                  <a:srgbClr val="000000"/>
                </a:solidFill>
                <a:effectLst/>
              </a:rPr>
              <a:t>1</a:t>
            </a:r>
            <a:r>
              <a:rPr lang="en-GB" sz="2000" dirty="0" smtClean="0">
                <a:solidFill>
                  <a:srgbClr val="000000"/>
                </a:solidFill>
                <a:effectLst/>
              </a:rPr>
              <a:t>)=0:</a:t>
            </a:r>
          </a:p>
        </p:txBody>
      </p:sp>
      <p:pic>
        <p:nvPicPr>
          <p:cNvPr id="7" name="Picture 6"/>
          <p:cNvPicPr>
            <a:picLocks noChangeAspect="1"/>
          </p:cNvPicPr>
          <p:nvPr/>
        </p:nvPicPr>
        <p:blipFill>
          <a:blip r:embed="rId8"/>
          <a:stretch>
            <a:fillRect/>
          </a:stretch>
        </p:blipFill>
        <p:spPr>
          <a:xfrm>
            <a:off x="697564" y="2525405"/>
            <a:ext cx="3238500" cy="1574800"/>
          </a:xfrm>
          <a:prstGeom prst="rect">
            <a:avLst/>
          </a:prstGeom>
        </p:spPr>
      </p:pic>
      <p:sp>
        <p:nvSpPr>
          <p:cNvPr id="12" name="TextBox 11"/>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37214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403648" y="1188339"/>
            <a:ext cx="6414938" cy="2960741"/>
          </a:xfrm>
          <a:prstGeom prst="rect">
            <a:avLst/>
          </a:prstGeom>
        </p:spPr>
      </p:pic>
      <p:sp>
        <p:nvSpPr>
          <p:cNvPr id="3" name="Rectangle 2"/>
          <p:cNvSpPr>
            <a:spLocks noChangeArrowheads="1"/>
          </p:cNvSpPr>
          <p:nvPr/>
        </p:nvSpPr>
        <p:spPr bwMode="auto">
          <a:xfrm>
            <a:off x="2627784" y="169263"/>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example</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900608" y="4437112"/>
            <a:ext cx="993710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Reabsorption can be included in the effective decay rate of excited states.</a:t>
            </a:r>
          </a:p>
        </p:txBody>
      </p:sp>
      <p:graphicFrame>
        <p:nvGraphicFramePr>
          <p:cNvPr id="5" name="Object 4"/>
          <p:cNvGraphicFramePr>
            <a:graphicFrameLocks noChangeAspect="1"/>
          </p:cNvGraphicFramePr>
          <p:nvPr>
            <p:extLst>
              <p:ext uri="{D42A27DB-BD31-4B8C-83A1-F6EECF244321}">
                <p14:modId xmlns:p14="http://schemas.microsoft.com/office/powerpoint/2010/main" val="755453437"/>
              </p:ext>
            </p:extLst>
          </p:nvPr>
        </p:nvGraphicFramePr>
        <p:xfrm>
          <a:off x="668337" y="5296632"/>
          <a:ext cx="2911475" cy="709612"/>
        </p:xfrm>
        <a:graphic>
          <a:graphicData uri="http://schemas.openxmlformats.org/presentationml/2006/ole">
            <mc:AlternateContent xmlns:mc="http://schemas.openxmlformats.org/markup-compatibility/2006">
              <mc:Choice xmlns:v="urn:schemas-microsoft-com:vml" Requires="v">
                <p:oleObj spid="_x0000_s11305" name="Equation" r:id="rId5" imgW="1459866" imgH="355446" progId="Equation.3">
                  <p:embed/>
                </p:oleObj>
              </mc:Choice>
              <mc:Fallback>
                <p:oleObj name="Equation" r:id="rId5" imgW="1459866" imgH="35544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337" y="5296632"/>
                        <a:ext cx="2911475" cy="7096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Text Box 2"/>
          <p:cNvSpPr txBox="1">
            <a:spLocks noChangeArrowheads="1"/>
          </p:cNvSpPr>
          <p:nvPr/>
        </p:nvSpPr>
        <p:spPr bwMode="auto">
          <a:xfrm>
            <a:off x="4674579" y="5229200"/>
            <a:ext cx="44694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r>
              <a:rPr lang="en-GB" sz="2000" dirty="0" smtClean="0">
                <a:solidFill>
                  <a:srgbClr val="000000"/>
                </a:solidFill>
                <a:effectLst/>
              </a:rPr>
              <a:t>Optically thin:   </a:t>
            </a:r>
            <a:r>
              <a:rPr lang="en-GB" sz="2000" dirty="0" err="1" smtClean="0">
                <a:solidFill>
                  <a:srgbClr val="000000"/>
                </a:solidFill>
                <a:effectLst/>
                <a:latin typeface="+mj-lt"/>
                <a:cs typeface="Symbol" charset="2"/>
              </a:rPr>
              <a:t>g</a:t>
            </a:r>
            <a:r>
              <a:rPr lang="en-GB" sz="2000" baseline="-25000" dirty="0" err="1" smtClean="0">
                <a:solidFill>
                  <a:srgbClr val="000000"/>
                </a:solidFill>
                <a:effectLst/>
                <a:latin typeface="+mj-lt"/>
                <a:cs typeface="Symbol" charset="2"/>
              </a:rPr>
              <a:t>ik</a:t>
            </a:r>
            <a:r>
              <a:rPr lang="en-GB" sz="2000" dirty="0" smtClean="0">
                <a:solidFill>
                  <a:srgbClr val="000000"/>
                </a:solidFill>
                <a:effectLst/>
                <a:latin typeface="+mj-lt"/>
                <a:cs typeface="Symbol" charset="2"/>
              </a:rPr>
              <a:t>=1</a:t>
            </a:r>
            <a:endParaRPr lang="en-GB" sz="2000" dirty="0" smtClean="0">
              <a:solidFill>
                <a:srgbClr val="000000"/>
              </a:solidFill>
              <a:effectLst/>
            </a:endParaRPr>
          </a:p>
        </p:txBody>
      </p:sp>
      <p:sp>
        <p:nvSpPr>
          <p:cNvPr id="8" name="Text Box 2"/>
          <p:cNvSpPr txBox="1">
            <a:spLocks noChangeArrowheads="1"/>
          </p:cNvSpPr>
          <p:nvPr/>
        </p:nvSpPr>
        <p:spPr bwMode="auto">
          <a:xfrm>
            <a:off x="4674579" y="5606134"/>
            <a:ext cx="44694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r>
              <a:rPr lang="en-GB" sz="2000" dirty="0" smtClean="0">
                <a:solidFill>
                  <a:srgbClr val="000000"/>
                </a:solidFill>
                <a:effectLst/>
              </a:rPr>
              <a:t>Optically thick:  </a:t>
            </a:r>
            <a:r>
              <a:rPr lang="en-GB" sz="2000" dirty="0" err="1" smtClean="0">
                <a:solidFill>
                  <a:srgbClr val="000000"/>
                </a:solidFill>
                <a:effectLst/>
                <a:latin typeface="+mj-lt"/>
                <a:cs typeface="Symbol" charset="2"/>
              </a:rPr>
              <a:t>g</a:t>
            </a:r>
            <a:r>
              <a:rPr lang="en-GB" sz="2000" baseline="-25000" dirty="0" err="1" smtClean="0">
                <a:solidFill>
                  <a:srgbClr val="000000"/>
                </a:solidFill>
                <a:effectLst/>
                <a:latin typeface="+mj-lt"/>
                <a:cs typeface="Symbol" charset="2"/>
              </a:rPr>
              <a:t>ik</a:t>
            </a:r>
            <a:r>
              <a:rPr lang="en-GB" sz="2000" dirty="0" smtClean="0">
                <a:solidFill>
                  <a:srgbClr val="000000"/>
                </a:solidFill>
                <a:effectLst/>
                <a:latin typeface="+mj-lt"/>
                <a:cs typeface="Symbol" charset="2"/>
              </a:rPr>
              <a:t>=0</a:t>
            </a:r>
            <a:endParaRPr lang="en-GB" sz="2000" dirty="0" smtClean="0">
              <a:solidFill>
                <a:srgbClr val="000000"/>
              </a:solidFill>
              <a:effectLst/>
            </a:endParaRPr>
          </a:p>
        </p:txBody>
      </p:sp>
      <p:sp>
        <p:nvSpPr>
          <p:cNvPr id="9" name="TextBox 8"/>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37402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087984" y="188640"/>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Radiation from accelerated charges</a:t>
            </a:r>
            <a:endParaRPr lang="de-DE" sz="800" dirty="0">
              <a:solidFill>
                <a:schemeClr val="tx1"/>
              </a:solidFill>
              <a:effectLst/>
              <a:latin typeface="Calibri" charset="0"/>
              <a:ea typeface="Calibri" charset="0"/>
              <a:cs typeface="Calibri" charset="0"/>
            </a:endParaRPr>
          </a:p>
        </p:txBody>
      </p:sp>
      <p:sp>
        <p:nvSpPr>
          <p:cNvPr id="5" name="Text Box 2"/>
          <p:cNvSpPr txBox="1">
            <a:spLocks noChangeArrowheads="1"/>
          </p:cNvSpPr>
          <p:nvPr/>
        </p:nvSpPr>
        <p:spPr bwMode="auto">
          <a:xfrm>
            <a:off x="-900607" y="984093"/>
            <a:ext cx="6192687" cy="2751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smtClean="0">
                <a:solidFill>
                  <a:srgbClr val="000000"/>
                </a:solidFill>
                <a:effectLst/>
              </a:rPr>
              <a:t>We know from undergraduate electrodynamics that accelerated charges emit radiation.</a:t>
            </a:r>
            <a:br>
              <a:rPr lang="en-GB" dirty="0" smtClean="0">
                <a:solidFill>
                  <a:srgbClr val="000000"/>
                </a:solidFill>
                <a:effectLst/>
              </a:rPr>
            </a:br>
            <a:endParaRPr lang="en-GB" dirty="0" smtClean="0">
              <a:solidFill>
                <a:srgbClr val="000000"/>
              </a:solidFill>
              <a:effectLst/>
            </a:endParaRPr>
          </a:p>
          <a:p>
            <a:pPr lvl="2" eaLnBrk="1" hangingPunct="1">
              <a:buClr>
                <a:srgbClr val="002060"/>
              </a:buClr>
              <a:buSzPct val="100000"/>
              <a:buFont typeface="Arial" charset="0"/>
              <a:buChar char="•"/>
            </a:pPr>
            <a:r>
              <a:rPr lang="en-GB" dirty="0" smtClean="0">
                <a:solidFill>
                  <a:srgbClr val="000000"/>
                </a:solidFill>
                <a:effectLst/>
              </a:rPr>
              <a:t>This is the basis of dipole radiation exploited in antenna technology – see animation.</a:t>
            </a:r>
          </a:p>
        </p:txBody>
      </p:sp>
      <p:pic>
        <p:nvPicPr>
          <p:cNvPr id="8" name="Picture 7" descr="DipoleRadi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018" y="908720"/>
            <a:ext cx="3736312" cy="3087861"/>
          </a:xfrm>
          <a:prstGeom prst="rect">
            <a:avLst/>
          </a:prstGeom>
        </p:spPr>
      </p:pic>
      <p:pic>
        <p:nvPicPr>
          <p:cNvPr id="3" name="Picture 2"/>
          <p:cNvPicPr>
            <a:picLocks noChangeAspect="1"/>
          </p:cNvPicPr>
          <p:nvPr/>
        </p:nvPicPr>
        <p:blipFill>
          <a:blip r:embed="rId4"/>
          <a:stretch>
            <a:fillRect/>
          </a:stretch>
        </p:blipFill>
        <p:spPr>
          <a:xfrm>
            <a:off x="6255330" y="3996581"/>
            <a:ext cx="2489100" cy="2268784"/>
          </a:xfrm>
          <a:prstGeom prst="rect">
            <a:avLst/>
          </a:prstGeom>
        </p:spPr>
      </p:pic>
      <p:pic>
        <p:nvPicPr>
          <p:cNvPr id="6" name="Picture 5"/>
          <p:cNvPicPr>
            <a:picLocks noChangeAspect="1"/>
          </p:cNvPicPr>
          <p:nvPr/>
        </p:nvPicPr>
        <p:blipFill>
          <a:blip r:embed="rId5"/>
          <a:stretch>
            <a:fillRect/>
          </a:stretch>
        </p:blipFill>
        <p:spPr>
          <a:xfrm>
            <a:off x="209188" y="4504141"/>
            <a:ext cx="5226908" cy="1229115"/>
          </a:xfrm>
          <a:prstGeom prst="rect">
            <a:avLst/>
          </a:prstGeom>
        </p:spPr>
      </p:pic>
      <p:sp>
        <p:nvSpPr>
          <p:cNvPr id="18" name="TextBox 17"/>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447676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37018" y="2248224"/>
            <a:ext cx="3743494" cy="2404912"/>
          </a:xfrm>
          <a:prstGeom prst="rect">
            <a:avLst/>
          </a:prstGeom>
        </p:spPr>
      </p:pic>
      <p:sp>
        <p:nvSpPr>
          <p:cNvPr id="4" name="Rectangle 3"/>
          <p:cNvSpPr>
            <a:spLocks noChangeArrowheads="1"/>
          </p:cNvSpPr>
          <p:nvPr/>
        </p:nvSpPr>
        <p:spPr bwMode="auto">
          <a:xfrm>
            <a:off x="3312120" y="166713"/>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Cyclotron radiation</a:t>
            </a:r>
            <a:endParaRPr lang="de-DE" sz="800" dirty="0">
              <a:solidFill>
                <a:schemeClr val="tx1"/>
              </a:solidFill>
              <a:effectLst/>
              <a:latin typeface="Calibri" charset="0"/>
              <a:ea typeface="Calibri" charset="0"/>
              <a:cs typeface="Calibri" charset="0"/>
            </a:endParaRPr>
          </a:p>
        </p:txBody>
      </p:sp>
      <p:sp>
        <p:nvSpPr>
          <p:cNvPr id="5" name="Text Box 2"/>
          <p:cNvSpPr txBox="1">
            <a:spLocks noChangeArrowheads="1"/>
          </p:cNvSpPr>
          <p:nvPr/>
        </p:nvSpPr>
        <p:spPr bwMode="auto">
          <a:xfrm>
            <a:off x="-900607" y="984093"/>
            <a:ext cx="619268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a:solidFill>
                  <a:srgbClr val="000000"/>
                </a:solidFill>
                <a:effectLst/>
              </a:rPr>
              <a:t>Electrons with a velocity </a:t>
            </a:r>
            <a:r>
              <a:rPr lang="en-GB" dirty="0" smtClean="0">
                <a:solidFill>
                  <a:srgbClr val="000000"/>
                </a:solidFill>
                <a:effectLst/>
              </a:rPr>
              <a:t>component </a:t>
            </a:r>
            <a:r>
              <a:rPr lang="en-GB" dirty="0">
                <a:solidFill>
                  <a:srgbClr val="000000"/>
                </a:solidFill>
                <a:effectLst/>
              </a:rPr>
              <a:t>perpendicular to </a:t>
            </a:r>
            <a:r>
              <a:rPr lang="en-GB" dirty="0" smtClean="0">
                <a:solidFill>
                  <a:srgbClr val="000000"/>
                </a:solidFill>
                <a:effectLst/>
              </a:rPr>
              <a:t>a magnetic field </a:t>
            </a:r>
            <a:r>
              <a:rPr lang="en-GB" dirty="0">
                <a:solidFill>
                  <a:srgbClr val="000000"/>
                </a:solidFill>
                <a:effectLst/>
              </a:rPr>
              <a:t>are </a:t>
            </a:r>
            <a:r>
              <a:rPr lang="en-GB" dirty="0" smtClean="0">
                <a:solidFill>
                  <a:srgbClr val="000000"/>
                </a:solidFill>
                <a:effectLst/>
              </a:rPr>
              <a:t>accelerated (Lorentz force) such </a:t>
            </a:r>
            <a:r>
              <a:rPr lang="en-GB" dirty="0">
                <a:solidFill>
                  <a:srgbClr val="000000"/>
                </a:solidFill>
                <a:effectLst/>
              </a:rPr>
              <a:t>that</a:t>
            </a:r>
            <a:r>
              <a:rPr lang="en-GB" dirty="0" smtClean="0">
                <a:solidFill>
                  <a:srgbClr val="000000"/>
                </a:solidFill>
                <a:effectLst/>
              </a:rPr>
              <a:t>:</a:t>
            </a:r>
          </a:p>
        </p:txBody>
      </p:sp>
      <p:pic>
        <p:nvPicPr>
          <p:cNvPr id="9" name="Picture 8"/>
          <p:cNvPicPr>
            <a:picLocks noChangeAspect="1"/>
          </p:cNvPicPr>
          <p:nvPr/>
        </p:nvPicPr>
        <p:blipFill>
          <a:blip r:embed="rId3"/>
          <a:stretch>
            <a:fillRect/>
          </a:stretch>
        </p:blipFill>
        <p:spPr>
          <a:xfrm>
            <a:off x="514028" y="2681426"/>
            <a:ext cx="2257772" cy="1108890"/>
          </a:xfrm>
          <a:prstGeom prst="rect">
            <a:avLst/>
          </a:prstGeom>
        </p:spPr>
      </p:pic>
      <p:sp>
        <p:nvSpPr>
          <p:cNvPr id="10" name="Text Box 2"/>
          <p:cNvSpPr txBox="1">
            <a:spLocks noChangeArrowheads="1"/>
          </p:cNvSpPr>
          <p:nvPr/>
        </p:nvSpPr>
        <p:spPr bwMode="auto">
          <a:xfrm>
            <a:off x="-900608" y="3861048"/>
            <a:ext cx="619268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smtClean="0">
                <a:solidFill>
                  <a:srgbClr val="000000"/>
                </a:solidFill>
                <a:effectLst/>
              </a:rPr>
              <a:t>In a homogenous magnetic field this results in a circular motion, see figure, with the cyclotron frequency:</a:t>
            </a:r>
          </a:p>
        </p:txBody>
      </p:sp>
      <p:pic>
        <p:nvPicPr>
          <p:cNvPr id="11" name="Picture 10"/>
          <p:cNvPicPr>
            <a:picLocks noChangeAspect="1"/>
          </p:cNvPicPr>
          <p:nvPr/>
        </p:nvPicPr>
        <p:blipFill>
          <a:blip r:embed="rId4"/>
          <a:stretch>
            <a:fillRect/>
          </a:stretch>
        </p:blipFill>
        <p:spPr>
          <a:xfrm>
            <a:off x="539552" y="5589240"/>
            <a:ext cx="2833836" cy="507436"/>
          </a:xfrm>
          <a:prstGeom prst="rect">
            <a:avLst/>
          </a:prstGeom>
        </p:spPr>
      </p:pic>
      <p:sp>
        <p:nvSpPr>
          <p:cNvPr id="12" name="TextBox 11"/>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467115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900607" y="984093"/>
            <a:ext cx="643699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smtClean="0">
                <a:solidFill>
                  <a:srgbClr val="000000"/>
                </a:solidFill>
                <a:effectLst/>
              </a:rPr>
              <a:t>There is no force in the direction of the magnetic field and the parallel velocity is preserved resulting in a spiral motion – see illustration.</a:t>
            </a:r>
          </a:p>
        </p:txBody>
      </p:sp>
      <p:sp>
        <p:nvSpPr>
          <p:cNvPr id="10" name="Text Box 2"/>
          <p:cNvSpPr txBox="1">
            <a:spLocks noChangeArrowheads="1"/>
          </p:cNvSpPr>
          <p:nvPr/>
        </p:nvSpPr>
        <p:spPr bwMode="auto">
          <a:xfrm>
            <a:off x="-900608" y="2924944"/>
            <a:ext cx="643699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smtClean="0">
                <a:solidFill>
                  <a:srgbClr val="000000"/>
                </a:solidFill>
                <a:effectLst/>
              </a:rPr>
              <a:t>We can use the direction of the magnetic field as a reference frame and following the rules of the vector cross product write:</a:t>
            </a:r>
          </a:p>
        </p:txBody>
      </p:sp>
      <p:pic>
        <p:nvPicPr>
          <p:cNvPr id="3" name="Picture 2"/>
          <p:cNvPicPr>
            <a:picLocks noChangeAspect="1"/>
          </p:cNvPicPr>
          <p:nvPr/>
        </p:nvPicPr>
        <p:blipFill>
          <a:blip r:embed="rId2"/>
          <a:stretch>
            <a:fillRect/>
          </a:stretch>
        </p:blipFill>
        <p:spPr>
          <a:xfrm>
            <a:off x="5608397" y="2060848"/>
            <a:ext cx="3500107" cy="2625080"/>
          </a:xfrm>
          <a:prstGeom prst="rect">
            <a:avLst/>
          </a:prstGeom>
        </p:spPr>
      </p:pic>
      <p:pic>
        <p:nvPicPr>
          <p:cNvPr id="6" name="Picture 5"/>
          <p:cNvPicPr>
            <a:picLocks noChangeAspect="1"/>
          </p:cNvPicPr>
          <p:nvPr/>
        </p:nvPicPr>
        <p:blipFill>
          <a:blip r:embed="rId3"/>
          <a:stretch>
            <a:fillRect/>
          </a:stretch>
        </p:blipFill>
        <p:spPr>
          <a:xfrm>
            <a:off x="1081035" y="4685928"/>
            <a:ext cx="2988592" cy="1098433"/>
          </a:xfrm>
          <a:prstGeom prst="rect">
            <a:avLst/>
          </a:prstGeom>
        </p:spPr>
      </p:pic>
      <p:sp>
        <p:nvSpPr>
          <p:cNvPr id="16" name="Rectangle 15"/>
          <p:cNvSpPr>
            <a:spLocks noChangeArrowheads="1"/>
          </p:cNvSpPr>
          <p:nvPr/>
        </p:nvSpPr>
        <p:spPr bwMode="auto">
          <a:xfrm>
            <a:off x="3312120" y="166713"/>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Cyclotron radiation</a:t>
            </a:r>
            <a:endParaRPr lang="de-DE" sz="800" dirty="0">
              <a:solidFill>
                <a:schemeClr val="tx1"/>
              </a:solidFill>
              <a:effectLst/>
              <a:latin typeface="Calibri" charset="0"/>
              <a:ea typeface="Calibri" charset="0"/>
              <a:cs typeface="Calibri" charset="0"/>
            </a:endParaRPr>
          </a:p>
        </p:txBody>
      </p:sp>
      <p:sp>
        <p:nvSpPr>
          <p:cNvPr id="17" name="TextBox 16"/>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395797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900607" y="984093"/>
            <a:ext cx="619268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smtClean="0">
                <a:solidFill>
                  <a:srgbClr val="000000"/>
                </a:solidFill>
                <a:effectLst/>
              </a:rPr>
              <a:t>The cyclotron radiation power is consequently given by:</a:t>
            </a:r>
          </a:p>
        </p:txBody>
      </p:sp>
      <p:pic>
        <p:nvPicPr>
          <p:cNvPr id="2" name="Picture 1"/>
          <p:cNvPicPr>
            <a:picLocks noChangeAspect="1"/>
          </p:cNvPicPr>
          <p:nvPr/>
        </p:nvPicPr>
        <p:blipFill>
          <a:blip r:embed="rId2"/>
          <a:stretch>
            <a:fillRect/>
          </a:stretch>
        </p:blipFill>
        <p:spPr>
          <a:xfrm>
            <a:off x="5430478" y="1508439"/>
            <a:ext cx="3685058" cy="2552716"/>
          </a:xfrm>
          <a:prstGeom prst="rect">
            <a:avLst/>
          </a:prstGeom>
        </p:spPr>
      </p:pic>
      <p:pic>
        <p:nvPicPr>
          <p:cNvPr id="8" name="Picture 7"/>
          <p:cNvPicPr>
            <a:picLocks noChangeAspect="1"/>
          </p:cNvPicPr>
          <p:nvPr/>
        </p:nvPicPr>
        <p:blipFill>
          <a:blip r:embed="rId3"/>
          <a:stretch>
            <a:fillRect/>
          </a:stretch>
        </p:blipFill>
        <p:spPr>
          <a:xfrm>
            <a:off x="545756" y="1772816"/>
            <a:ext cx="3954236" cy="1627357"/>
          </a:xfrm>
          <a:prstGeom prst="rect">
            <a:avLst/>
          </a:prstGeom>
        </p:spPr>
      </p:pic>
      <p:sp>
        <p:nvSpPr>
          <p:cNvPr id="11" name="Text Box 2"/>
          <p:cNvSpPr txBox="1">
            <a:spLocks noChangeArrowheads="1"/>
          </p:cNvSpPr>
          <p:nvPr/>
        </p:nvSpPr>
        <p:spPr bwMode="auto">
          <a:xfrm>
            <a:off x="-900608" y="3380800"/>
            <a:ext cx="684076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dirty="0" smtClean="0">
                <a:solidFill>
                  <a:srgbClr val="000000"/>
                </a:solidFill>
                <a:effectLst/>
              </a:rPr>
              <a:t>Assuming </a:t>
            </a:r>
            <a:r>
              <a:rPr lang="en-GB" dirty="0">
                <a:solidFill>
                  <a:srgbClr val="000000"/>
                </a:solidFill>
                <a:effectLst/>
              </a:rPr>
              <a:t>an </a:t>
            </a:r>
            <a:r>
              <a:rPr lang="en-GB" dirty="0" smtClean="0">
                <a:solidFill>
                  <a:srgbClr val="000000"/>
                </a:solidFill>
                <a:effectLst/>
              </a:rPr>
              <a:t>isotropic distribution function, e.g. </a:t>
            </a:r>
            <a:r>
              <a:rPr lang="en-GB" dirty="0" err="1" smtClean="0">
                <a:solidFill>
                  <a:srgbClr val="000000"/>
                </a:solidFill>
                <a:effectLst/>
              </a:rPr>
              <a:t>Maxwellian</a:t>
            </a:r>
            <a:r>
              <a:rPr lang="en-GB" dirty="0" smtClean="0">
                <a:solidFill>
                  <a:srgbClr val="000000"/>
                </a:solidFill>
                <a:effectLst/>
              </a:rPr>
              <a:t>, we can integrate in space and time obtaining:</a:t>
            </a:r>
          </a:p>
        </p:txBody>
      </p:sp>
      <p:pic>
        <p:nvPicPr>
          <p:cNvPr id="9" name="Picture 8"/>
          <p:cNvPicPr>
            <a:picLocks noChangeAspect="1"/>
          </p:cNvPicPr>
          <p:nvPr/>
        </p:nvPicPr>
        <p:blipFill>
          <a:blip r:embed="rId4"/>
          <a:stretch>
            <a:fillRect/>
          </a:stretch>
        </p:blipFill>
        <p:spPr>
          <a:xfrm>
            <a:off x="467544" y="4536797"/>
            <a:ext cx="5173189" cy="1628507"/>
          </a:xfrm>
          <a:prstGeom prst="rect">
            <a:avLst/>
          </a:prstGeom>
        </p:spPr>
      </p:pic>
      <p:sp>
        <p:nvSpPr>
          <p:cNvPr id="16" name="Rectangle 15"/>
          <p:cNvSpPr>
            <a:spLocks noChangeArrowheads="1"/>
          </p:cNvSpPr>
          <p:nvPr/>
        </p:nvSpPr>
        <p:spPr bwMode="auto">
          <a:xfrm>
            <a:off x="3312120" y="166713"/>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Cyclotron radiation</a:t>
            </a:r>
            <a:endParaRPr lang="de-DE" sz="800" dirty="0">
              <a:solidFill>
                <a:schemeClr val="tx1"/>
              </a:solidFill>
              <a:effectLst/>
              <a:latin typeface="Calibri" charset="0"/>
              <a:ea typeface="Calibri" charset="0"/>
              <a:cs typeface="Calibri" charset="0"/>
            </a:endParaRPr>
          </a:p>
        </p:txBody>
      </p:sp>
      <p:sp>
        <p:nvSpPr>
          <p:cNvPr id="17" name="TextBox 16"/>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67145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5616" y="3075057"/>
            <a:ext cx="7056784" cy="400110"/>
          </a:xfrm>
          <a:prstGeom prst="rect">
            <a:avLst/>
          </a:prstGeom>
        </p:spPr>
        <p:txBody>
          <a:bodyPr wrap="square">
            <a:spAutoFit/>
          </a:bodyPr>
          <a:lstStyle/>
          <a:p>
            <a:pPr>
              <a:buNone/>
            </a:pPr>
            <a:r>
              <a:rPr lang="en-US" dirty="0">
                <a:effectLst/>
                <a:hlinkClick r:id="rId2"/>
              </a:rPr>
              <a:t>https://</a:t>
            </a:r>
            <a:r>
              <a:rPr lang="en-US" dirty="0" err="1">
                <a:effectLst/>
                <a:hlinkClick r:id="rId2"/>
              </a:rPr>
              <a:t>www.youtube.com</a:t>
            </a:r>
            <a:r>
              <a:rPr lang="en-US" dirty="0">
                <a:effectLst/>
                <a:hlinkClick r:id="rId2"/>
              </a:rPr>
              <a:t>/</a:t>
            </a:r>
            <a:r>
              <a:rPr lang="en-US" dirty="0" err="1">
                <a:effectLst/>
                <a:hlinkClick r:id="rId2"/>
              </a:rPr>
              <a:t>watch?v</a:t>
            </a:r>
            <a:r>
              <a:rPr lang="en-US" dirty="0">
                <a:effectLst/>
                <a:hlinkClick r:id="rId2"/>
              </a:rPr>
              <a:t>=_</a:t>
            </a:r>
            <a:r>
              <a:rPr lang="en-US" dirty="0" err="1">
                <a:effectLst/>
                <a:hlinkClick r:id="rId2"/>
              </a:rPr>
              <a:t>xv_GwCgpAc</a:t>
            </a:r>
            <a:endParaRPr lang="en-US" dirty="0">
              <a:effectLst/>
            </a:endParaRPr>
          </a:p>
        </p:txBody>
      </p:sp>
      <p:sp>
        <p:nvSpPr>
          <p:cNvPr id="4" name="TextBox 3"/>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876093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2780928"/>
            <a:ext cx="7704856" cy="646331"/>
          </a:xfrm>
          <a:prstGeom prst="rect">
            <a:avLst/>
          </a:prstGeom>
          <a:noFill/>
        </p:spPr>
        <p:txBody>
          <a:bodyPr wrap="square" rtlCol="0">
            <a:spAutoFit/>
          </a:bodyPr>
          <a:lstStyle/>
          <a:p>
            <a:pPr algn="ctr">
              <a:buNone/>
            </a:pPr>
            <a:r>
              <a:rPr lang="en-US" sz="3600" dirty="0" smtClean="0">
                <a:effectLst/>
              </a:rPr>
              <a:t>Bremsstrahlung</a:t>
            </a:r>
            <a:endParaRPr lang="en-US" sz="3600" dirty="0">
              <a:effectLst/>
            </a:endParaRPr>
          </a:p>
        </p:txBody>
      </p:sp>
    </p:spTree>
    <p:extLst>
      <p:ext uri="{BB962C8B-B14F-4D97-AF65-F5344CB8AC3E}">
        <p14:creationId xmlns:p14="http://schemas.microsoft.com/office/powerpoint/2010/main" val="1360982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843808" y="155461"/>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Bremsstrahlung: concept</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828600" y="987403"/>
            <a:ext cx="986509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Bremsstrahlung (German for ‘breaking radiation’) is caused by de-accelerated electrons in the vicinity of ions neglecting inelastic collision processes – see illustration. </a:t>
            </a:r>
          </a:p>
        </p:txBody>
      </p:sp>
      <p:pic>
        <p:nvPicPr>
          <p:cNvPr id="2" name="Picture 1"/>
          <p:cNvPicPr>
            <a:picLocks noChangeAspect="1"/>
          </p:cNvPicPr>
          <p:nvPr/>
        </p:nvPicPr>
        <p:blipFill>
          <a:blip r:embed="rId2"/>
          <a:stretch>
            <a:fillRect/>
          </a:stretch>
        </p:blipFill>
        <p:spPr>
          <a:xfrm>
            <a:off x="1835696" y="2204864"/>
            <a:ext cx="5236564" cy="3976989"/>
          </a:xfrm>
          <a:prstGeom prst="rect">
            <a:avLst/>
          </a:prstGeom>
        </p:spPr>
      </p:pic>
    </p:spTree>
    <p:extLst>
      <p:ext uri="{BB962C8B-B14F-4D97-AF65-F5344CB8AC3E}">
        <p14:creationId xmlns:p14="http://schemas.microsoft.com/office/powerpoint/2010/main" val="1184923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361084" y="157735"/>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Bremsstrahlung: radiated power</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468560" y="1172652"/>
            <a:ext cx="634162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smtClean="0">
                <a:solidFill>
                  <a:srgbClr val="000000"/>
                </a:solidFill>
                <a:effectLst/>
              </a:rPr>
              <a:t>The </a:t>
            </a:r>
            <a:r>
              <a:rPr lang="en-GB" sz="2000" dirty="0">
                <a:solidFill>
                  <a:srgbClr val="000000"/>
                </a:solidFill>
                <a:effectLst/>
              </a:rPr>
              <a:t>power </a:t>
            </a:r>
            <a:r>
              <a:rPr lang="en-GB" sz="2000" i="1" dirty="0">
                <a:solidFill>
                  <a:srgbClr val="000000"/>
                </a:solidFill>
                <a:effectLst/>
              </a:rPr>
              <a:t>P</a:t>
            </a:r>
            <a:r>
              <a:rPr lang="en-GB" sz="2000" dirty="0">
                <a:solidFill>
                  <a:srgbClr val="000000"/>
                </a:solidFill>
                <a:effectLst/>
              </a:rPr>
              <a:t> radiated by an electron when </a:t>
            </a:r>
            <a:r>
              <a:rPr lang="en-GB" sz="2000" dirty="0" smtClean="0">
                <a:solidFill>
                  <a:srgbClr val="000000"/>
                </a:solidFill>
                <a:effectLst/>
              </a:rPr>
              <a:t>de-accelerated is </a:t>
            </a:r>
            <a:r>
              <a:rPr lang="en-GB" sz="2000" dirty="0">
                <a:solidFill>
                  <a:srgbClr val="000000"/>
                </a:solidFill>
                <a:effectLst/>
              </a:rPr>
              <a:t>given </a:t>
            </a:r>
            <a:r>
              <a:rPr lang="en-GB" sz="2000" dirty="0" smtClean="0">
                <a:solidFill>
                  <a:srgbClr val="000000"/>
                </a:solidFill>
                <a:effectLst/>
              </a:rPr>
              <a:t>by:</a:t>
            </a:r>
          </a:p>
        </p:txBody>
      </p:sp>
      <p:pic>
        <p:nvPicPr>
          <p:cNvPr id="2" name="Picture 1"/>
          <p:cNvPicPr>
            <a:picLocks noChangeAspect="1"/>
          </p:cNvPicPr>
          <p:nvPr/>
        </p:nvPicPr>
        <p:blipFill>
          <a:blip r:embed="rId3"/>
          <a:stretch>
            <a:fillRect/>
          </a:stretch>
        </p:blipFill>
        <p:spPr>
          <a:xfrm>
            <a:off x="6779964" y="1267172"/>
            <a:ext cx="1968500" cy="4610100"/>
          </a:xfrm>
          <a:prstGeom prst="rect">
            <a:avLst/>
          </a:prstGeom>
        </p:spPr>
      </p:pic>
      <p:pic>
        <p:nvPicPr>
          <p:cNvPr id="6" name="Picture 5"/>
          <p:cNvPicPr>
            <a:picLocks noChangeAspect="1"/>
          </p:cNvPicPr>
          <p:nvPr/>
        </p:nvPicPr>
        <p:blipFill>
          <a:blip r:embed="rId4"/>
          <a:stretch>
            <a:fillRect/>
          </a:stretch>
        </p:blipFill>
        <p:spPr>
          <a:xfrm>
            <a:off x="971600" y="2024693"/>
            <a:ext cx="2278112" cy="1116275"/>
          </a:xfrm>
          <a:prstGeom prst="rect">
            <a:avLst/>
          </a:prstGeom>
        </p:spPr>
      </p:pic>
      <p:sp>
        <p:nvSpPr>
          <p:cNvPr id="7" name="Text Box 2"/>
          <p:cNvSpPr txBox="1">
            <a:spLocks noChangeArrowheads="1"/>
          </p:cNvSpPr>
          <p:nvPr/>
        </p:nvSpPr>
        <p:spPr bwMode="auto">
          <a:xfrm>
            <a:off x="-463636" y="3493457"/>
            <a:ext cx="739014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smtClean="0">
                <a:solidFill>
                  <a:srgbClr val="000000"/>
                </a:solidFill>
                <a:effectLst/>
              </a:rPr>
              <a:t>The </a:t>
            </a:r>
            <a:r>
              <a:rPr lang="en-GB" sz="2000" dirty="0">
                <a:solidFill>
                  <a:srgbClr val="000000"/>
                </a:solidFill>
                <a:effectLst/>
              </a:rPr>
              <a:t>acceleration </a:t>
            </a:r>
            <a:r>
              <a:rPr lang="en-GB" sz="2000" i="1" dirty="0" smtClean="0">
                <a:solidFill>
                  <a:srgbClr val="000000"/>
                </a:solidFill>
                <a:effectLst/>
              </a:rPr>
              <a:t>a</a:t>
            </a:r>
            <a:r>
              <a:rPr lang="en-GB" sz="2000" dirty="0" smtClean="0">
                <a:solidFill>
                  <a:srgbClr val="000000"/>
                </a:solidFill>
                <a:effectLst/>
              </a:rPr>
              <a:t> of </a:t>
            </a:r>
            <a:r>
              <a:rPr lang="en-GB" sz="2000" dirty="0">
                <a:solidFill>
                  <a:srgbClr val="000000"/>
                </a:solidFill>
                <a:effectLst/>
              </a:rPr>
              <a:t>an electron </a:t>
            </a:r>
            <a:r>
              <a:rPr lang="en-GB" sz="2000" dirty="0" smtClean="0">
                <a:solidFill>
                  <a:srgbClr val="000000"/>
                </a:solidFill>
                <a:effectLst/>
              </a:rPr>
              <a:t>in </a:t>
            </a:r>
            <a:r>
              <a:rPr lang="en-GB" sz="2000" dirty="0">
                <a:solidFill>
                  <a:srgbClr val="000000"/>
                </a:solidFill>
                <a:effectLst/>
              </a:rPr>
              <a:t>a collision with an ion at the closest point of approach </a:t>
            </a:r>
            <a:r>
              <a:rPr lang="en-GB" sz="2000" i="1" dirty="0">
                <a:solidFill>
                  <a:srgbClr val="000000"/>
                </a:solidFill>
                <a:effectLst/>
              </a:rPr>
              <a:t>p </a:t>
            </a:r>
            <a:r>
              <a:rPr lang="en-GB" sz="2000" dirty="0">
                <a:solidFill>
                  <a:srgbClr val="000000"/>
                </a:solidFill>
                <a:effectLst/>
              </a:rPr>
              <a:t>(see illustration)</a:t>
            </a:r>
            <a:r>
              <a:rPr lang="en-GB" sz="2000" i="1" dirty="0">
                <a:solidFill>
                  <a:srgbClr val="000000"/>
                </a:solidFill>
                <a:effectLst/>
              </a:rPr>
              <a:t> </a:t>
            </a:r>
            <a:r>
              <a:rPr lang="en-GB" sz="2000" dirty="0" smtClean="0">
                <a:solidFill>
                  <a:srgbClr val="000000"/>
                </a:solidFill>
                <a:effectLst/>
              </a:rPr>
              <a:t>is given </a:t>
            </a:r>
            <a:r>
              <a:rPr lang="en-GB" sz="2000" dirty="0">
                <a:solidFill>
                  <a:srgbClr val="000000"/>
                </a:solidFill>
                <a:effectLst/>
              </a:rPr>
              <a:t>by:</a:t>
            </a:r>
            <a:endParaRPr lang="en-GB" sz="2000" dirty="0" smtClean="0">
              <a:solidFill>
                <a:srgbClr val="000000"/>
              </a:solidFill>
              <a:effectLst/>
            </a:endParaRPr>
          </a:p>
        </p:txBody>
      </p:sp>
      <p:pic>
        <p:nvPicPr>
          <p:cNvPr id="8" name="Picture 7"/>
          <p:cNvPicPr>
            <a:picLocks noChangeAspect="1"/>
          </p:cNvPicPr>
          <p:nvPr/>
        </p:nvPicPr>
        <p:blipFill>
          <a:blip r:embed="rId5"/>
          <a:stretch>
            <a:fillRect/>
          </a:stretch>
        </p:blipFill>
        <p:spPr>
          <a:xfrm>
            <a:off x="1069752" y="4792993"/>
            <a:ext cx="2582664" cy="1111526"/>
          </a:xfrm>
          <a:prstGeom prst="rect">
            <a:avLst/>
          </a:prstGeom>
        </p:spPr>
      </p:pic>
    </p:spTree>
    <p:extLst>
      <p:ext uri="{BB962C8B-B14F-4D97-AF65-F5344CB8AC3E}">
        <p14:creationId xmlns:p14="http://schemas.microsoft.com/office/powerpoint/2010/main" val="13859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2780928"/>
            <a:ext cx="7704856" cy="646331"/>
          </a:xfrm>
          <a:prstGeom prst="rect">
            <a:avLst/>
          </a:prstGeom>
          <a:noFill/>
        </p:spPr>
        <p:txBody>
          <a:bodyPr wrap="square" rtlCol="0">
            <a:spAutoFit/>
          </a:bodyPr>
          <a:lstStyle/>
          <a:p>
            <a:pPr algn="ctr">
              <a:buNone/>
            </a:pPr>
            <a:r>
              <a:rPr lang="en-US" sz="3600" dirty="0" smtClean="0">
                <a:effectLst/>
              </a:rPr>
              <a:t>Electromagnetic waves in plasmas</a:t>
            </a:r>
            <a:endParaRPr lang="en-US" sz="3600" dirty="0">
              <a:effectLst/>
            </a:endParaRPr>
          </a:p>
        </p:txBody>
      </p:sp>
      <p:sp>
        <p:nvSpPr>
          <p:cNvPr id="3" name="TextBox 2"/>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531722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069851" y="146867"/>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Bremsstrahlung: emitted frequency</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396552" y="1028636"/>
            <a:ext cx="684075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a:solidFill>
                  <a:srgbClr val="000000"/>
                </a:solidFill>
                <a:effectLst/>
              </a:rPr>
              <a:t>For small angle </a:t>
            </a:r>
            <a:r>
              <a:rPr lang="en-GB" sz="2000" dirty="0" smtClean="0">
                <a:solidFill>
                  <a:srgbClr val="000000"/>
                </a:solidFill>
                <a:effectLst/>
              </a:rPr>
              <a:t>collisions the </a:t>
            </a:r>
            <a:r>
              <a:rPr lang="en-GB" sz="2000" dirty="0">
                <a:solidFill>
                  <a:srgbClr val="000000"/>
                </a:solidFill>
                <a:effectLst/>
              </a:rPr>
              <a:t>time over which acceleration occurs can be approximated by:</a:t>
            </a:r>
            <a:endParaRPr lang="en-GB" sz="2000" dirty="0" smtClean="0">
              <a:solidFill>
                <a:srgbClr val="000000"/>
              </a:solidFill>
              <a:effectLst/>
            </a:endParaRPr>
          </a:p>
        </p:txBody>
      </p:sp>
      <p:pic>
        <p:nvPicPr>
          <p:cNvPr id="2" name="Picture 1"/>
          <p:cNvPicPr>
            <a:picLocks noChangeAspect="1"/>
          </p:cNvPicPr>
          <p:nvPr/>
        </p:nvPicPr>
        <p:blipFill>
          <a:blip r:embed="rId2"/>
          <a:stretch>
            <a:fillRect/>
          </a:stretch>
        </p:blipFill>
        <p:spPr>
          <a:xfrm>
            <a:off x="6779964" y="1267172"/>
            <a:ext cx="1968500" cy="4610100"/>
          </a:xfrm>
          <a:prstGeom prst="rect">
            <a:avLst/>
          </a:prstGeom>
        </p:spPr>
      </p:pic>
      <p:pic>
        <p:nvPicPr>
          <p:cNvPr id="5" name="Picture 4"/>
          <p:cNvPicPr>
            <a:picLocks noChangeAspect="1"/>
          </p:cNvPicPr>
          <p:nvPr/>
        </p:nvPicPr>
        <p:blipFill>
          <a:blip r:embed="rId3"/>
          <a:stretch>
            <a:fillRect/>
          </a:stretch>
        </p:blipFill>
        <p:spPr>
          <a:xfrm>
            <a:off x="1043608" y="2132856"/>
            <a:ext cx="1224136" cy="806139"/>
          </a:xfrm>
          <a:prstGeom prst="rect">
            <a:avLst/>
          </a:prstGeom>
        </p:spPr>
      </p:pic>
      <p:sp>
        <p:nvSpPr>
          <p:cNvPr id="9" name="Text Box 2"/>
          <p:cNvSpPr txBox="1">
            <a:spLocks noChangeArrowheads="1"/>
          </p:cNvSpPr>
          <p:nvPr/>
        </p:nvSpPr>
        <p:spPr bwMode="auto">
          <a:xfrm>
            <a:off x="-391627" y="3133417"/>
            <a:ext cx="6840759"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a:solidFill>
                  <a:srgbClr val="000000"/>
                </a:solidFill>
                <a:effectLst/>
              </a:rPr>
              <a:t>The </a:t>
            </a:r>
            <a:r>
              <a:rPr lang="en-GB" sz="2000" dirty="0" smtClean="0">
                <a:solidFill>
                  <a:srgbClr val="000000"/>
                </a:solidFill>
                <a:effectLst/>
              </a:rPr>
              <a:t>Bremsstrahlung </a:t>
            </a:r>
            <a:r>
              <a:rPr lang="en-GB" sz="2000" dirty="0">
                <a:solidFill>
                  <a:srgbClr val="000000"/>
                </a:solidFill>
                <a:effectLst/>
              </a:rPr>
              <a:t>pulse lasts for a time </a:t>
            </a:r>
            <a:r>
              <a:rPr lang="en-GB" sz="2000" i="1" dirty="0" smtClean="0">
                <a:solidFill>
                  <a:srgbClr val="000000"/>
                </a:solidFill>
                <a:effectLst/>
              </a:rPr>
              <a:t>t</a:t>
            </a:r>
            <a:r>
              <a:rPr lang="en-GB" sz="2000" i="1" baseline="-25000" dirty="0" smtClean="0">
                <a:solidFill>
                  <a:srgbClr val="000000"/>
                </a:solidFill>
                <a:effectLst/>
              </a:rPr>
              <a:t>a</a:t>
            </a:r>
            <a:r>
              <a:rPr lang="en-GB" sz="2000" dirty="0" smtClean="0">
                <a:solidFill>
                  <a:srgbClr val="000000"/>
                </a:solidFill>
                <a:effectLst/>
              </a:rPr>
              <a:t>, </a:t>
            </a:r>
            <a:r>
              <a:rPr lang="en-GB" sz="2000" dirty="0">
                <a:solidFill>
                  <a:srgbClr val="000000"/>
                </a:solidFill>
                <a:effectLst/>
              </a:rPr>
              <a:t>and so when Fourier analysed, </a:t>
            </a:r>
            <a:r>
              <a:rPr lang="en-GB" sz="2000" dirty="0" smtClean="0">
                <a:solidFill>
                  <a:srgbClr val="000000"/>
                </a:solidFill>
                <a:effectLst/>
              </a:rPr>
              <a:t>produces a </a:t>
            </a:r>
            <a:r>
              <a:rPr lang="en-GB" sz="2000" dirty="0">
                <a:solidFill>
                  <a:srgbClr val="000000"/>
                </a:solidFill>
                <a:effectLst/>
              </a:rPr>
              <a:t>dominant contribution to that part of the frequency spectrum with:</a:t>
            </a:r>
            <a:endParaRPr lang="en-GB" sz="2000" dirty="0" smtClean="0">
              <a:solidFill>
                <a:srgbClr val="000000"/>
              </a:solidFill>
              <a:effectLst/>
            </a:endParaRPr>
          </a:p>
        </p:txBody>
      </p:sp>
      <p:pic>
        <p:nvPicPr>
          <p:cNvPr id="10" name="Picture 9"/>
          <p:cNvPicPr>
            <a:picLocks noChangeAspect="1"/>
          </p:cNvPicPr>
          <p:nvPr/>
        </p:nvPicPr>
        <p:blipFill>
          <a:blip r:embed="rId4"/>
          <a:stretch>
            <a:fillRect/>
          </a:stretch>
        </p:blipFill>
        <p:spPr>
          <a:xfrm>
            <a:off x="971600" y="4776420"/>
            <a:ext cx="2333978" cy="971560"/>
          </a:xfrm>
          <a:prstGeom prst="rect">
            <a:avLst/>
          </a:prstGeom>
        </p:spPr>
      </p:pic>
    </p:spTree>
    <p:extLst>
      <p:ext uri="{BB962C8B-B14F-4D97-AF65-F5344CB8AC3E}">
        <p14:creationId xmlns:p14="http://schemas.microsoft.com/office/powerpoint/2010/main" val="807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823695" y="150529"/>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smtClean="0">
                <a:solidFill>
                  <a:schemeClr val="tx1"/>
                </a:solidFill>
                <a:effectLst/>
                <a:latin typeface="Calibri" charset="0"/>
                <a:ea typeface="Calibri" charset="0"/>
                <a:cs typeface="Calibri" charset="0"/>
              </a:rPr>
              <a:t>Bremsstrahlung: frequency spectrum</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324544" y="908720"/>
            <a:ext cx="946659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smtClean="0">
                <a:solidFill>
                  <a:srgbClr val="000000"/>
                </a:solidFill>
                <a:effectLst/>
              </a:rPr>
              <a:t>Assuming a </a:t>
            </a:r>
            <a:r>
              <a:rPr lang="en-GB" sz="2000" dirty="0" err="1" smtClean="0">
                <a:solidFill>
                  <a:srgbClr val="000000"/>
                </a:solidFill>
                <a:effectLst/>
              </a:rPr>
              <a:t>Maxwellian</a:t>
            </a:r>
            <a:r>
              <a:rPr lang="en-GB" sz="2000" dirty="0" smtClean="0">
                <a:solidFill>
                  <a:srgbClr val="000000"/>
                </a:solidFill>
                <a:effectLst/>
              </a:rPr>
              <a:t> distribution function of speeds the total energy radiated </a:t>
            </a:r>
            <a:r>
              <a:rPr lang="en-GB" sz="2000" i="1" dirty="0" smtClean="0">
                <a:solidFill>
                  <a:srgbClr val="000000"/>
                </a:solidFill>
                <a:effectLst/>
              </a:rPr>
              <a:t>W(</a:t>
            </a:r>
            <a:r>
              <a:rPr lang="en-GB" sz="2000" i="1" dirty="0" err="1" smtClean="0">
                <a:solidFill>
                  <a:srgbClr val="000000"/>
                </a:solidFill>
                <a:effectLst/>
              </a:rPr>
              <a:t>E</a:t>
            </a:r>
            <a:r>
              <a:rPr lang="en-GB" sz="2000" i="1" baseline="-25000" dirty="0" err="1" smtClean="0">
                <a:solidFill>
                  <a:srgbClr val="000000"/>
                </a:solidFill>
                <a:effectLst/>
              </a:rPr>
              <a:t>p</a:t>
            </a:r>
            <a:r>
              <a:rPr lang="en-GB" sz="2000" i="1" dirty="0" smtClean="0">
                <a:solidFill>
                  <a:srgbClr val="000000"/>
                </a:solidFill>
                <a:effectLst/>
              </a:rPr>
              <a:t>) </a:t>
            </a:r>
            <a:r>
              <a:rPr lang="en-GB" sz="2000" i="1" dirty="0" err="1" smtClean="0">
                <a:solidFill>
                  <a:srgbClr val="000000"/>
                </a:solidFill>
                <a:effectLst/>
              </a:rPr>
              <a:t>dE</a:t>
            </a:r>
            <a:r>
              <a:rPr lang="en-GB" sz="2000" i="1" baseline="-25000" dirty="0" err="1" smtClean="0">
                <a:solidFill>
                  <a:srgbClr val="000000"/>
                </a:solidFill>
                <a:effectLst/>
              </a:rPr>
              <a:t>p</a:t>
            </a:r>
            <a:r>
              <a:rPr lang="en-GB" sz="2000" baseline="-25000" dirty="0" smtClean="0">
                <a:solidFill>
                  <a:srgbClr val="000000"/>
                </a:solidFill>
                <a:effectLst/>
              </a:rPr>
              <a:t> </a:t>
            </a:r>
            <a:r>
              <a:rPr lang="en-GB" sz="2000" dirty="0" smtClean="0">
                <a:solidFill>
                  <a:srgbClr val="000000"/>
                </a:solidFill>
                <a:effectLst/>
              </a:rPr>
              <a:t>for a photon energy </a:t>
            </a:r>
            <a:r>
              <a:rPr lang="en-GB" sz="2000" i="1" dirty="0" err="1" smtClean="0">
                <a:solidFill>
                  <a:srgbClr val="000000"/>
                </a:solidFill>
                <a:effectLst/>
              </a:rPr>
              <a:t>E</a:t>
            </a:r>
            <a:r>
              <a:rPr lang="en-GB" sz="2000" i="1" baseline="-25000" dirty="0" err="1" smtClean="0">
                <a:solidFill>
                  <a:srgbClr val="000000"/>
                </a:solidFill>
                <a:effectLst/>
              </a:rPr>
              <a:t>p</a:t>
            </a:r>
            <a:r>
              <a:rPr lang="en-GB" sz="2000" dirty="0" smtClean="0">
                <a:solidFill>
                  <a:srgbClr val="000000"/>
                </a:solidFill>
                <a:effectLst/>
              </a:rPr>
              <a:t> is given by:</a:t>
            </a:r>
          </a:p>
        </p:txBody>
      </p:sp>
      <p:pic>
        <p:nvPicPr>
          <p:cNvPr id="6" name="Picture 5"/>
          <p:cNvPicPr>
            <a:picLocks noChangeAspect="1"/>
          </p:cNvPicPr>
          <p:nvPr/>
        </p:nvPicPr>
        <p:blipFill>
          <a:blip r:embed="rId2"/>
          <a:stretch>
            <a:fillRect/>
          </a:stretch>
        </p:blipFill>
        <p:spPr>
          <a:xfrm>
            <a:off x="5986163" y="3212976"/>
            <a:ext cx="3050333" cy="3024336"/>
          </a:xfrm>
          <a:prstGeom prst="rect">
            <a:avLst/>
          </a:prstGeom>
        </p:spPr>
      </p:pic>
      <p:grpSp>
        <p:nvGrpSpPr>
          <p:cNvPr id="11" name="Group 10"/>
          <p:cNvGrpSpPr/>
          <p:nvPr/>
        </p:nvGrpSpPr>
        <p:grpSpPr>
          <a:xfrm>
            <a:off x="1043608" y="1700808"/>
            <a:ext cx="5472608" cy="932114"/>
            <a:chOff x="179512" y="2415298"/>
            <a:chExt cx="5616624" cy="807137"/>
          </a:xfrm>
        </p:grpSpPr>
        <p:pic>
          <p:nvPicPr>
            <p:cNvPr id="7" name="Picture 6"/>
            <p:cNvPicPr>
              <a:picLocks noChangeAspect="1"/>
            </p:cNvPicPr>
            <p:nvPr/>
          </p:nvPicPr>
          <p:blipFill>
            <a:blip r:embed="rId3"/>
            <a:stretch>
              <a:fillRect/>
            </a:stretch>
          </p:blipFill>
          <p:spPr>
            <a:xfrm>
              <a:off x="179512" y="2542666"/>
              <a:ext cx="889839" cy="454286"/>
            </a:xfrm>
            <a:prstGeom prst="rect">
              <a:avLst/>
            </a:prstGeom>
          </p:spPr>
        </p:pic>
        <p:pic>
          <p:nvPicPr>
            <p:cNvPr id="8" name="Picture 7"/>
            <p:cNvPicPr>
              <a:picLocks noChangeAspect="1"/>
            </p:cNvPicPr>
            <p:nvPr/>
          </p:nvPicPr>
          <p:blipFill>
            <a:blip r:embed="rId4"/>
            <a:stretch>
              <a:fillRect/>
            </a:stretch>
          </p:blipFill>
          <p:spPr>
            <a:xfrm>
              <a:off x="1115616" y="2415298"/>
              <a:ext cx="4680520" cy="807137"/>
            </a:xfrm>
            <a:prstGeom prst="rect">
              <a:avLst/>
            </a:prstGeom>
          </p:spPr>
        </p:pic>
      </p:grpSp>
      <p:sp>
        <p:nvSpPr>
          <p:cNvPr id="12" name="Text Box 2"/>
          <p:cNvSpPr txBox="1">
            <a:spLocks noChangeArrowheads="1"/>
          </p:cNvSpPr>
          <p:nvPr/>
        </p:nvSpPr>
        <p:spPr bwMode="auto">
          <a:xfrm>
            <a:off x="-319619" y="2636912"/>
            <a:ext cx="5827723"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smtClean="0">
                <a:solidFill>
                  <a:srgbClr val="000000"/>
                </a:solidFill>
                <a:effectLst/>
              </a:rPr>
              <a:t>Details are complex and this is only a simple ‘classical’ approximation. The general scaling and dependencies, however, also hold in a full quantum mechanical treatment.</a:t>
            </a:r>
          </a:p>
        </p:txBody>
      </p:sp>
      <p:sp>
        <p:nvSpPr>
          <p:cNvPr id="13" name="Text Box 2"/>
          <p:cNvSpPr txBox="1">
            <a:spLocks noChangeArrowheads="1"/>
          </p:cNvSpPr>
          <p:nvPr/>
        </p:nvSpPr>
        <p:spPr bwMode="auto">
          <a:xfrm>
            <a:off x="-319619" y="4797152"/>
            <a:ext cx="5827723"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smtClean="0">
                <a:solidFill>
                  <a:srgbClr val="000000"/>
                </a:solidFill>
                <a:effectLst/>
              </a:rPr>
              <a:t>The measurement of the frequency spectrum is often employed as a diagnostics technique for the electron temperature – see figure.</a:t>
            </a:r>
          </a:p>
        </p:txBody>
      </p:sp>
      <mc:AlternateContent xmlns:mc="http://schemas.openxmlformats.org/markup-compatibility/2006" xmlns:p14="http://schemas.microsoft.com/office/powerpoint/2010/main">
        <mc:Choice Requires="p14">
          <p:contentPart p14:bwMode="auto" r:id="rId5">
            <p14:nvContentPartPr>
              <p14:cNvPr id="25" name="Ink 24"/>
              <p14:cNvContentPartPr/>
              <p14:nvPr/>
            </p14:nvContentPartPr>
            <p14:xfrm>
              <a:off x="6052548" y="6695257"/>
              <a:ext cx="4320" cy="20520"/>
            </p14:xfrm>
          </p:contentPart>
        </mc:Choice>
        <mc:Fallback xmlns="">
          <p:pic>
            <p:nvPicPr>
              <p:cNvPr id="25" name="Ink 24"/>
              <p:cNvPicPr/>
              <p:nvPr/>
            </p:nvPicPr>
            <p:blipFill>
              <a:blip r:embed="rId16"/>
              <a:stretch>
                <a:fillRect/>
              </a:stretch>
            </p:blipFill>
            <p:spPr>
              <a:xfrm>
                <a:off x="6036708" y="6679057"/>
                <a:ext cx="36720" cy="52920"/>
              </a:xfrm>
              <a:prstGeom prst="rect">
                <a:avLst/>
              </a:prstGeom>
            </p:spPr>
          </p:pic>
        </mc:Fallback>
      </mc:AlternateContent>
    </p:spTree>
    <p:extLst>
      <p:ext uri="{BB962C8B-B14F-4D97-AF65-F5344CB8AC3E}">
        <p14:creationId xmlns:p14="http://schemas.microsoft.com/office/powerpoint/2010/main" val="56008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1" y="1052736"/>
            <a:ext cx="5775755" cy="2529923"/>
          </a:xfrm>
          <a:prstGeom prst="rect">
            <a:avLst/>
          </a:prstGeom>
          <a:noFill/>
        </p:spPr>
        <p:txBody>
          <a:bodyPr wrap="square" rtlCol="0">
            <a:spAutoFit/>
          </a:bodyPr>
          <a:lstStyle/>
          <a:p>
            <a:pPr>
              <a:buNone/>
            </a:pPr>
            <a:r>
              <a:rPr lang="en-US" sz="2600" dirty="0" smtClean="0">
                <a:effectLst/>
              </a:rPr>
              <a:t>Cyclotron radiation</a:t>
            </a:r>
          </a:p>
          <a:p>
            <a:pPr marL="342900" indent="-342900">
              <a:buFontTx/>
              <a:buChar char="-"/>
            </a:pPr>
            <a:r>
              <a:rPr lang="en-US" sz="2200" dirty="0" smtClean="0">
                <a:effectLst/>
              </a:rPr>
              <a:t>Accelerated charges emit radiation</a:t>
            </a:r>
          </a:p>
          <a:p>
            <a:pPr marL="342900" indent="-342900">
              <a:buFontTx/>
              <a:buChar char="-"/>
            </a:pPr>
            <a:r>
              <a:rPr lang="en-US" sz="2200" dirty="0" smtClean="0">
                <a:effectLst/>
              </a:rPr>
              <a:t>Particles undergo acceleration (changing velocity) in magnetic field and can radiate </a:t>
            </a:r>
            <a:endParaRPr lang="en-US" sz="2200" dirty="0">
              <a:effectLst/>
            </a:endParaRPr>
          </a:p>
          <a:p>
            <a:pPr marL="342900" indent="-342900">
              <a:buFontTx/>
              <a:buChar char="-"/>
            </a:pPr>
            <a:r>
              <a:rPr lang="en-US" sz="2200" dirty="0" smtClean="0">
                <a:effectLst/>
              </a:rPr>
              <a:t>Basis of synchrotron radiation</a:t>
            </a:r>
            <a:endParaRPr lang="en-US" sz="2200" dirty="0">
              <a:effectLst/>
            </a:endParaRPr>
          </a:p>
          <a:p>
            <a:pPr>
              <a:buNone/>
            </a:pPr>
            <a:endParaRPr lang="en-US" sz="2600" dirty="0">
              <a:effectLst/>
            </a:endParaRPr>
          </a:p>
        </p:txBody>
      </p:sp>
      <p:pic>
        <p:nvPicPr>
          <p:cNvPr id="3" name="Picture 2"/>
          <p:cNvPicPr>
            <a:picLocks noChangeAspect="1"/>
          </p:cNvPicPr>
          <p:nvPr/>
        </p:nvPicPr>
        <p:blipFill>
          <a:blip r:embed="rId2"/>
          <a:stretch>
            <a:fillRect/>
          </a:stretch>
        </p:blipFill>
        <p:spPr>
          <a:xfrm>
            <a:off x="5992440" y="1093540"/>
            <a:ext cx="3116064" cy="2337048"/>
          </a:xfrm>
          <a:prstGeom prst="rect">
            <a:avLst/>
          </a:prstGeom>
        </p:spPr>
      </p:pic>
      <p:sp>
        <p:nvSpPr>
          <p:cNvPr id="4" name="TextBox 3"/>
          <p:cNvSpPr txBox="1"/>
          <p:nvPr/>
        </p:nvSpPr>
        <p:spPr>
          <a:xfrm>
            <a:off x="179512" y="3429000"/>
            <a:ext cx="5400600" cy="2726900"/>
          </a:xfrm>
          <a:prstGeom prst="rect">
            <a:avLst/>
          </a:prstGeom>
          <a:noFill/>
        </p:spPr>
        <p:txBody>
          <a:bodyPr wrap="square" rtlCol="0">
            <a:spAutoFit/>
          </a:bodyPr>
          <a:lstStyle/>
          <a:p>
            <a:pPr>
              <a:buNone/>
            </a:pPr>
            <a:r>
              <a:rPr lang="en-US" sz="2600" dirty="0" smtClean="0">
                <a:effectLst/>
              </a:rPr>
              <a:t>Bremsstrahlung</a:t>
            </a:r>
          </a:p>
          <a:p>
            <a:pPr marL="342900" indent="-342900">
              <a:buFontTx/>
              <a:buChar char="-"/>
            </a:pPr>
            <a:r>
              <a:rPr lang="en-US" sz="2200" dirty="0" smtClean="0">
                <a:effectLst/>
              </a:rPr>
              <a:t>Electron acceleration (&amp; emission) due to scattering in the presence of ions</a:t>
            </a:r>
          </a:p>
          <a:p>
            <a:pPr marL="342900" indent="-342900">
              <a:buFontTx/>
              <a:buChar char="-"/>
            </a:pPr>
            <a:r>
              <a:rPr lang="en-US" sz="2200" dirty="0" smtClean="0">
                <a:effectLst/>
              </a:rPr>
              <a:t>Bremsstrahlung ‘pulses’ can be translated into a frequency space</a:t>
            </a:r>
          </a:p>
          <a:p>
            <a:pPr marL="342900" indent="-342900">
              <a:buFontTx/>
              <a:buChar char="-"/>
            </a:pPr>
            <a:r>
              <a:rPr lang="en-US" sz="2200" dirty="0" smtClean="0">
                <a:effectLst/>
              </a:rPr>
              <a:t>Spectrum can be employed as a diagnostic of electron temperature </a:t>
            </a:r>
            <a:endParaRPr lang="en-US" sz="2200" dirty="0">
              <a:effectLst/>
            </a:endParaRPr>
          </a:p>
        </p:txBody>
      </p:sp>
      <p:pic>
        <p:nvPicPr>
          <p:cNvPr id="5" name="Picture 4"/>
          <p:cNvPicPr>
            <a:picLocks noChangeAspect="1"/>
          </p:cNvPicPr>
          <p:nvPr/>
        </p:nvPicPr>
        <p:blipFill>
          <a:blip r:embed="rId3"/>
          <a:stretch>
            <a:fillRect/>
          </a:stretch>
        </p:blipFill>
        <p:spPr>
          <a:xfrm>
            <a:off x="5652120" y="3471392"/>
            <a:ext cx="1168394" cy="2736304"/>
          </a:xfrm>
          <a:prstGeom prst="rect">
            <a:avLst/>
          </a:prstGeom>
        </p:spPr>
      </p:pic>
      <p:pic>
        <p:nvPicPr>
          <p:cNvPr id="6" name="Picture 5"/>
          <p:cNvPicPr>
            <a:picLocks noChangeAspect="1"/>
          </p:cNvPicPr>
          <p:nvPr/>
        </p:nvPicPr>
        <p:blipFill>
          <a:blip r:embed="rId4"/>
          <a:stretch>
            <a:fillRect/>
          </a:stretch>
        </p:blipFill>
        <p:spPr>
          <a:xfrm>
            <a:off x="6857687" y="3952165"/>
            <a:ext cx="2178809" cy="2160240"/>
          </a:xfrm>
          <a:prstGeom prst="rect">
            <a:avLst/>
          </a:prstGeom>
        </p:spPr>
      </p:pic>
      <p:sp>
        <p:nvSpPr>
          <p:cNvPr id="7" name="Rectangle 6"/>
          <p:cNvSpPr>
            <a:spLocks noChangeArrowheads="1"/>
          </p:cNvSpPr>
          <p:nvPr/>
        </p:nvSpPr>
        <p:spPr bwMode="auto">
          <a:xfrm>
            <a:off x="1547664" y="166713"/>
            <a:ext cx="7560840"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r">
              <a:lnSpc>
                <a:spcPct val="130000"/>
              </a:lnSpc>
              <a:buNone/>
            </a:pPr>
            <a:r>
              <a:rPr lang="en-US" sz="2800" smtClean="0">
                <a:solidFill>
                  <a:schemeClr val="tx1"/>
                </a:solidFill>
                <a:effectLst/>
                <a:latin typeface="Calibri" charset="0"/>
                <a:ea typeface="Calibri" charset="0"/>
                <a:cs typeface="Calibri" charset="0"/>
              </a:rPr>
              <a:t>Summary</a:t>
            </a:r>
            <a:endParaRPr lang="de-DE" sz="800" dirty="0">
              <a:solidFill>
                <a:schemeClr val="tx1"/>
              </a:solidFill>
              <a:effectLst/>
              <a:latin typeface="Calibri" charset="0"/>
              <a:ea typeface="Calibri" charset="0"/>
              <a:cs typeface="Calibri" charset="0"/>
            </a:endParaRPr>
          </a:p>
        </p:txBody>
      </p:sp>
    </p:spTree>
    <p:extLst>
      <p:ext uri="{BB962C8B-B14F-4D97-AF65-F5344CB8AC3E}">
        <p14:creationId xmlns:p14="http://schemas.microsoft.com/office/powerpoint/2010/main" val="223767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1691680" y="203590"/>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a:solidFill>
                  <a:schemeClr val="tx1"/>
                </a:solidFill>
                <a:latin typeface="Calibri" charset="0"/>
                <a:ea typeface="Calibri" charset="0"/>
                <a:cs typeface="Calibri" charset="0"/>
              </a:rPr>
              <a:t>E</a:t>
            </a:r>
            <a:r>
              <a:rPr lang="en-US" sz="2800" dirty="0" smtClean="0">
                <a:solidFill>
                  <a:schemeClr val="tx1"/>
                </a:solidFill>
                <a:latin typeface="Calibri" charset="0"/>
                <a:ea typeface="Calibri" charset="0"/>
                <a:cs typeface="Calibri" charset="0"/>
              </a:rPr>
              <a:t>lectromagnetic spectrum: how it is used</a:t>
            </a:r>
            <a:endParaRPr lang="de-DE" sz="800" dirty="0">
              <a:solidFill>
                <a:schemeClr val="tx1"/>
              </a:solidFill>
              <a:latin typeface="Calibri" charset="0"/>
              <a:ea typeface="Calibri" charset="0"/>
              <a:cs typeface="Calibri" charset="0"/>
            </a:endParaRPr>
          </a:p>
        </p:txBody>
      </p:sp>
      <p:pic>
        <p:nvPicPr>
          <p:cNvPr id="9" name="Picture 8"/>
          <p:cNvPicPr>
            <a:picLocks noChangeAspect="1"/>
          </p:cNvPicPr>
          <p:nvPr/>
        </p:nvPicPr>
        <p:blipFill>
          <a:blip r:embed="rId2"/>
          <a:stretch>
            <a:fillRect/>
          </a:stretch>
        </p:blipFill>
        <p:spPr>
          <a:xfrm>
            <a:off x="3497350" y="1812305"/>
            <a:ext cx="5611154" cy="2768823"/>
          </a:xfrm>
          <a:prstGeom prst="rect">
            <a:avLst/>
          </a:prstGeom>
        </p:spPr>
      </p:pic>
      <p:sp>
        <p:nvSpPr>
          <p:cNvPr id="10" name="TextBox 9"/>
          <p:cNvSpPr txBox="1"/>
          <p:nvPr/>
        </p:nvSpPr>
        <p:spPr>
          <a:xfrm>
            <a:off x="179512" y="5877272"/>
            <a:ext cx="8820472" cy="369332"/>
          </a:xfrm>
          <a:prstGeom prst="rect">
            <a:avLst/>
          </a:prstGeom>
          <a:noFill/>
        </p:spPr>
        <p:txBody>
          <a:bodyPr wrap="square" rtlCol="0">
            <a:spAutoFit/>
          </a:bodyPr>
          <a:lstStyle/>
          <a:p>
            <a:pPr>
              <a:buNone/>
            </a:pPr>
            <a:r>
              <a:rPr lang="en-US" sz="1800" dirty="0">
                <a:effectLst/>
                <a:hlinkClick r:id="rId3"/>
              </a:rPr>
              <a:t>http://</a:t>
            </a:r>
            <a:r>
              <a:rPr lang="en-US" sz="1800" dirty="0" smtClean="0">
                <a:effectLst/>
                <a:hlinkClick r:id="rId3"/>
              </a:rPr>
              <a:t>en.wikibooks.org/wiki/</a:t>
            </a:r>
            <a:r>
              <a:rPr lang="en-US" sz="1800" dirty="0" smtClean="0">
                <a:effectLst/>
              </a:rPr>
              <a:t> </a:t>
            </a:r>
            <a:r>
              <a:rPr lang="en-US" sz="1800" dirty="0" err="1" smtClean="0">
                <a:effectLst/>
              </a:rPr>
              <a:t>Communication_Systems</a:t>
            </a:r>
            <a:r>
              <a:rPr lang="en-US" sz="1800" dirty="0" smtClean="0">
                <a:effectLst/>
              </a:rPr>
              <a:t>/</a:t>
            </a:r>
            <a:r>
              <a:rPr lang="en-US" sz="1800" dirty="0" err="1" smtClean="0">
                <a:effectLst/>
              </a:rPr>
              <a:t>Wave_Propagation</a:t>
            </a:r>
            <a:endParaRPr lang="en-US" sz="1800" dirty="0">
              <a:effectLst/>
            </a:endParaRPr>
          </a:p>
        </p:txBody>
      </p:sp>
      <p:sp>
        <p:nvSpPr>
          <p:cNvPr id="2" name="TextBox 1"/>
          <p:cNvSpPr txBox="1"/>
          <p:nvPr/>
        </p:nvSpPr>
        <p:spPr>
          <a:xfrm>
            <a:off x="35496" y="1313473"/>
            <a:ext cx="3528392" cy="1938992"/>
          </a:xfrm>
          <a:prstGeom prst="rect">
            <a:avLst/>
          </a:prstGeom>
          <a:noFill/>
        </p:spPr>
        <p:txBody>
          <a:bodyPr wrap="square" rtlCol="0">
            <a:spAutoFit/>
          </a:bodyPr>
          <a:lstStyle/>
          <a:p>
            <a:pPr>
              <a:buNone/>
            </a:pPr>
            <a:r>
              <a:rPr lang="en-US" dirty="0" smtClean="0">
                <a:effectLst/>
              </a:rPr>
              <a:t>DC, AC, kHz, radio-frequency (</a:t>
            </a:r>
            <a:r>
              <a:rPr lang="en-US" dirty="0" err="1" smtClean="0">
                <a:effectLst/>
              </a:rPr>
              <a:t>rf</a:t>
            </a:r>
            <a:r>
              <a:rPr lang="en-US" dirty="0">
                <a:effectLst/>
              </a:rPr>
              <a:t>:</a:t>
            </a:r>
            <a:r>
              <a:rPr lang="en-US" dirty="0" smtClean="0">
                <a:effectLst/>
              </a:rPr>
              <a:t> typically MHz), microwave (GHz):</a:t>
            </a:r>
            <a:br>
              <a:rPr lang="en-US" dirty="0" smtClean="0">
                <a:effectLst/>
              </a:rPr>
            </a:br>
            <a:r>
              <a:rPr lang="en-US" dirty="0" smtClean="0">
                <a:effectLst/>
              </a:rPr>
              <a:t>often employed for electrical power input to generate and heat plasmas.</a:t>
            </a:r>
            <a:endParaRPr lang="en-US" dirty="0">
              <a:effectLst/>
            </a:endParaRPr>
          </a:p>
        </p:txBody>
      </p:sp>
      <p:sp>
        <p:nvSpPr>
          <p:cNvPr id="4" name="TextBox 3"/>
          <p:cNvSpPr txBox="1"/>
          <p:nvPr/>
        </p:nvSpPr>
        <p:spPr>
          <a:xfrm>
            <a:off x="35496" y="3545721"/>
            <a:ext cx="3528392" cy="1323439"/>
          </a:xfrm>
          <a:prstGeom prst="rect">
            <a:avLst/>
          </a:prstGeom>
          <a:noFill/>
        </p:spPr>
        <p:txBody>
          <a:bodyPr wrap="square" rtlCol="0">
            <a:spAutoFit/>
          </a:bodyPr>
          <a:lstStyle/>
          <a:p>
            <a:pPr>
              <a:buNone/>
            </a:pPr>
            <a:r>
              <a:rPr lang="en-US" dirty="0" smtClean="0">
                <a:effectLst/>
              </a:rPr>
              <a:t>Microwaves, infrared, visible, UV, VUV:</a:t>
            </a:r>
            <a:br>
              <a:rPr lang="en-US" dirty="0" smtClean="0">
                <a:effectLst/>
              </a:rPr>
            </a:br>
            <a:r>
              <a:rPr lang="en-US" dirty="0" smtClean="0">
                <a:effectLst/>
              </a:rPr>
              <a:t>often employed for plasma diagnostic techniques.</a:t>
            </a:r>
          </a:p>
        </p:txBody>
      </p:sp>
      <p:sp>
        <p:nvSpPr>
          <p:cNvPr id="7" name="TextBox 6"/>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71926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2780928"/>
            <a:ext cx="7704856" cy="646331"/>
          </a:xfrm>
          <a:prstGeom prst="rect">
            <a:avLst/>
          </a:prstGeom>
          <a:noFill/>
        </p:spPr>
        <p:txBody>
          <a:bodyPr wrap="square" rtlCol="0">
            <a:spAutoFit/>
          </a:bodyPr>
          <a:lstStyle/>
          <a:p>
            <a:pPr algn="ctr">
              <a:buNone/>
            </a:pPr>
            <a:r>
              <a:rPr lang="en-US" sz="3600" dirty="0" err="1" smtClean="0">
                <a:effectLst/>
              </a:rPr>
              <a:t>Radiative</a:t>
            </a:r>
            <a:r>
              <a:rPr lang="en-US" sz="3600" dirty="0" smtClean="0">
                <a:effectLst/>
              </a:rPr>
              <a:t> transfer</a:t>
            </a:r>
            <a:endParaRPr lang="en-US" sz="3600" dirty="0">
              <a:effectLst/>
            </a:endParaRPr>
          </a:p>
        </p:txBody>
      </p:sp>
      <p:sp>
        <p:nvSpPr>
          <p:cNvPr id="3" name="TextBox 2"/>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254825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5576" y="2708920"/>
            <a:ext cx="7773812" cy="3587913"/>
          </a:xfrm>
          <a:prstGeom prst="rect">
            <a:avLst/>
          </a:prstGeom>
        </p:spPr>
      </p:pic>
      <p:sp>
        <p:nvSpPr>
          <p:cNvPr id="3" name="Rectangle 2"/>
          <p:cNvSpPr>
            <a:spLocks noChangeArrowheads="1"/>
          </p:cNvSpPr>
          <p:nvPr/>
        </p:nvSpPr>
        <p:spPr bwMode="auto">
          <a:xfrm>
            <a:off x="2664048" y="188640"/>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example</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324544" y="1028636"/>
            <a:ext cx="9433048" cy="1692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569"/>
              </a:buClr>
              <a:buSzPct val="100000"/>
              <a:buFont typeface="Arial" charset="0"/>
              <a:buChar char="•"/>
            </a:pPr>
            <a:r>
              <a:rPr lang="en-GB" sz="2000" dirty="0" smtClean="0">
                <a:solidFill>
                  <a:srgbClr val="000000"/>
                </a:solidFill>
                <a:effectLst/>
              </a:rPr>
              <a:t>Reabsorption of emitted radiation can play an important part in </a:t>
            </a:r>
            <a:r>
              <a:rPr lang="en-GB" sz="2000" dirty="0" err="1" smtClean="0">
                <a:solidFill>
                  <a:srgbClr val="000000"/>
                </a:solidFill>
                <a:effectLst/>
              </a:rPr>
              <a:t>radiative</a:t>
            </a:r>
            <a:r>
              <a:rPr lang="en-GB" sz="2000" dirty="0" smtClean="0">
                <a:solidFill>
                  <a:srgbClr val="000000"/>
                </a:solidFill>
                <a:effectLst/>
              </a:rPr>
              <a:t> transfer – see illustration.</a:t>
            </a:r>
          </a:p>
          <a:p>
            <a:pPr lvl="1" eaLnBrk="1" hangingPunct="1">
              <a:buClr>
                <a:srgbClr val="002569"/>
              </a:buClr>
              <a:buSzPct val="100000"/>
              <a:buFont typeface="Arial" charset="0"/>
              <a:buChar char="•"/>
            </a:pPr>
            <a:r>
              <a:rPr lang="en-GB" sz="2000" dirty="0" smtClean="0">
                <a:solidFill>
                  <a:srgbClr val="000000"/>
                </a:solidFill>
                <a:effectLst/>
              </a:rPr>
              <a:t>An emitted photon is reabsorbed by a neighbouring atom and subsequently gets a ‘second chance’ to emit radiation through the same or a different transition.</a:t>
            </a:r>
          </a:p>
        </p:txBody>
      </p:sp>
      <p:sp>
        <p:nvSpPr>
          <p:cNvPr id="5" name="TextBox 4"/>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567117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736056" y="166713"/>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concept</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401477" y="1029216"/>
            <a:ext cx="6341629"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1" eaLnBrk="1" hangingPunct="1">
              <a:buClr>
                <a:srgbClr val="002060"/>
              </a:buClr>
              <a:buSzPct val="100000"/>
              <a:buFont typeface="Arial" charset="0"/>
              <a:buChar char="•"/>
            </a:pPr>
            <a:r>
              <a:rPr lang="en-GB" sz="2000" dirty="0">
                <a:solidFill>
                  <a:srgbClr val="000000"/>
                </a:solidFill>
                <a:effectLst/>
              </a:rPr>
              <a:t>In propagating through a medium, the intensity of </a:t>
            </a:r>
            <a:r>
              <a:rPr lang="en-GB" sz="2000" dirty="0" smtClean="0">
                <a:solidFill>
                  <a:srgbClr val="000000"/>
                </a:solidFill>
                <a:effectLst/>
              </a:rPr>
              <a:t>radiation I(</a:t>
            </a:r>
            <a:r>
              <a:rPr lang="en-GB" sz="2000" dirty="0" smtClean="0">
                <a:solidFill>
                  <a:srgbClr val="000000"/>
                </a:solidFill>
                <a:effectLst/>
                <a:latin typeface="Symbol" charset="2"/>
                <a:cs typeface="Symbol" charset="2"/>
              </a:rPr>
              <a:t>w</a:t>
            </a:r>
            <a:r>
              <a:rPr lang="en-GB" sz="2000" dirty="0" smtClean="0">
                <a:solidFill>
                  <a:srgbClr val="000000"/>
                </a:solidFill>
                <a:effectLst/>
              </a:rPr>
              <a:t>), </a:t>
            </a:r>
            <a:r>
              <a:rPr lang="en-GB" sz="2000" dirty="0">
                <a:solidFill>
                  <a:srgbClr val="000000"/>
                </a:solidFill>
                <a:effectLst/>
              </a:rPr>
              <a:t>which is the </a:t>
            </a:r>
            <a:r>
              <a:rPr lang="en-GB" sz="2000" dirty="0" err="1">
                <a:solidFill>
                  <a:srgbClr val="000000"/>
                </a:solidFill>
                <a:effectLst/>
              </a:rPr>
              <a:t>radiative</a:t>
            </a:r>
            <a:r>
              <a:rPr lang="en-GB" sz="2000" dirty="0">
                <a:solidFill>
                  <a:srgbClr val="000000"/>
                </a:solidFill>
                <a:effectLst/>
              </a:rPr>
              <a:t> power per unit area</a:t>
            </a:r>
            <a:r>
              <a:rPr lang="en-GB" sz="2000" dirty="0" smtClean="0">
                <a:solidFill>
                  <a:srgbClr val="000000"/>
                </a:solidFill>
                <a:effectLst/>
              </a:rPr>
              <a:t>, per </a:t>
            </a:r>
            <a:r>
              <a:rPr lang="en-GB" sz="2000" dirty="0">
                <a:solidFill>
                  <a:srgbClr val="000000"/>
                </a:solidFill>
                <a:effectLst/>
              </a:rPr>
              <a:t>unit solid angle, per unit angular frequency is </a:t>
            </a:r>
            <a:r>
              <a:rPr lang="en-GB" sz="2000" dirty="0" smtClean="0">
                <a:solidFill>
                  <a:srgbClr val="000000"/>
                </a:solidFill>
                <a:effectLst/>
              </a:rPr>
              <a:t>given by</a:t>
            </a:r>
            <a:r>
              <a:rPr lang="en-GB" sz="2000" dirty="0">
                <a:solidFill>
                  <a:srgbClr val="000000"/>
                </a:solidFill>
                <a:effectLst/>
              </a:rPr>
              <a:t>:</a:t>
            </a:r>
            <a:endParaRPr lang="en-GB" sz="2000" dirty="0" smtClean="0">
              <a:solidFill>
                <a:srgbClr val="000000"/>
              </a:solidFill>
              <a:effectLst/>
            </a:endParaRPr>
          </a:p>
        </p:txBody>
      </p:sp>
      <p:pic>
        <p:nvPicPr>
          <p:cNvPr id="5" name="Picture 4"/>
          <p:cNvPicPr>
            <a:picLocks noChangeAspect="1"/>
          </p:cNvPicPr>
          <p:nvPr/>
        </p:nvPicPr>
        <p:blipFill>
          <a:blip r:embed="rId3"/>
          <a:stretch>
            <a:fillRect/>
          </a:stretch>
        </p:blipFill>
        <p:spPr>
          <a:xfrm>
            <a:off x="4788024" y="2296087"/>
            <a:ext cx="4283783" cy="3243436"/>
          </a:xfrm>
          <a:prstGeom prst="rect">
            <a:avLst/>
          </a:prstGeom>
        </p:spPr>
      </p:pic>
      <p:pic>
        <p:nvPicPr>
          <p:cNvPr id="6" name="Picture 5"/>
          <p:cNvPicPr>
            <a:picLocks noChangeAspect="1"/>
          </p:cNvPicPr>
          <p:nvPr/>
        </p:nvPicPr>
        <p:blipFill>
          <a:blip r:embed="rId4"/>
          <a:stretch>
            <a:fillRect/>
          </a:stretch>
        </p:blipFill>
        <p:spPr>
          <a:xfrm>
            <a:off x="539552" y="2726353"/>
            <a:ext cx="3568576" cy="977610"/>
          </a:xfrm>
          <a:prstGeom prst="rect">
            <a:avLst/>
          </a:prstGeom>
        </p:spPr>
      </p:pic>
      <p:sp>
        <p:nvSpPr>
          <p:cNvPr id="8" name="TextBox 7"/>
          <p:cNvSpPr txBox="1"/>
          <p:nvPr/>
        </p:nvSpPr>
        <p:spPr>
          <a:xfrm>
            <a:off x="539552" y="4762182"/>
            <a:ext cx="3744416" cy="769441"/>
          </a:xfrm>
          <a:prstGeom prst="rect">
            <a:avLst/>
          </a:prstGeom>
          <a:noFill/>
        </p:spPr>
        <p:txBody>
          <a:bodyPr wrap="square" rtlCol="0">
            <a:spAutoFit/>
          </a:bodyPr>
          <a:lstStyle/>
          <a:p>
            <a:pPr marL="342900" indent="-342900">
              <a:buClr>
                <a:srgbClr val="002060"/>
              </a:buClr>
              <a:buSzPct val="100000"/>
              <a:buFont typeface="Arial" charset="0"/>
              <a:buChar char="•"/>
            </a:pPr>
            <a:r>
              <a:rPr lang="en-US" dirty="0" smtClean="0">
                <a:effectLst/>
                <a:latin typeface="Symbol" charset="2"/>
                <a:cs typeface="Symbol" charset="2"/>
              </a:rPr>
              <a:t>e(w)</a:t>
            </a:r>
            <a:r>
              <a:rPr lang="en-US" dirty="0" smtClean="0">
                <a:effectLst/>
              </a:rPr>
              <a:t>: emissivity</a:t>
            </a:r>
          </a:p>
          <a:p>
            <a:pPr marL="342900" indent="-342900">
              <a:buClr>
                <a:srgbClr val="002060"/>
              </a:buClr>
              <a:buSzPct val="100000"/>
              <a:buFont typeface="Arial" charset="0"/>
              <a:buChar char="•"/>
            </a:pPr>
            <a:r>
              <a:rPr lang="en-US" dirty="0" smtClean="0">
                <a:effectLst/>
                <a:latin typeface="Symbol" charset="2"/>
                <a:cs typeface="Symbol" charset="2"/>
              </a:rPr>
              <a:t>k(w)</a:t>
            </a:r>
            <a:r>
              <a:rPr lang="en-US" dirty="0" smtClean="0">
                <a:effectLst/>
              </a:rPr>
              <a:t>: absorption coefficient</a:t>
            </a:r>
            <a:endParaRPr lang="en-US" dirty="0">
              <a:effectLst/>
            </a:endParaRPr>
          </a:p>
        </p:txBody>
      </p:sp>
      <p:sp>
        <p:nvSpPr>
          <p:cNvPr id="9" name="TextBox 8"/>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81232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83768" y="158855"/>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definitions</a:t>
            </a:r>
            <a:endParaRPr lang="de-DE" sz="800" dirty="0">
              <a:solidFill>
                <a:schemeClr val="tx1"/>
              </a:solidFill>
              <a:effectLst/>
              <a:latin typeface="Calibri" charset="0"/>
              <a:ea typeface="Calibri" charset="0"/>
              <a:cs typeface="Calibri" charset="0"/>
            </a:endParaRPr>
          </a:p>
        </p:txBody>
      </p:sp>
      <p:sp>
        <p:nvSpPr>
          <p:cNvPr id="4" name="Text Box 2"/>
          <p:cNvSpPr txBox="1">
            <a:spLocks noChangeArrowheads="1"/>
          </p:cNvSpPr>
          <p:nvPr/>
        </p:nvSpPr>
        <p:spPr bwMode="auto">
          <a:xfrm>
            <a:off x="-832059" y="3509917"/>
            <a:ext cx="6372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a:solidFill>
                  <a:srgbClr val="000000"/>
                </a:solidFill>
                <a:effectLst/>
              </a:rPr>
              <a:t>The absorption (or </a:t>
            </a:r>
            <a:r>
              <a:rPr lang="en-GB" sz="2000" dirty="0" smtClean="0">
                <a:solidFill>
                  <a:srgbClr val="000000"/>
                </a:solidFill>
                <a:effectLst/>
              </a:rPr>
              <a:t>‘extraction</a:t>
            </a:r>
            <a:r>
              <a:rPr lang="en-GB" sz="2000" dirty="0">
                <a:solidFill>
                  <a:srgbClr val="000000"/>
                </a:solidFill>
                <a:effectLst/>
              </a:rPr>
              <a:t>') </a:t>
            </a:r>
            <a:r>
              <a:rPr lang="en-GB" sz="2000" dirty="0" smtClean="0">
                <a:solidFill>
                  <a:srgbClr val="000000"/>
                </a:solidFill>
                <a:effectLst/>
              </a:rPr>
              <a:t>coefficient </a:t>
            </a:r>
            <a:r>
              <a:rPr lang="en-GB" sz="2000" dirty="0">
                <a:solidFill>
                  <a:srgbClr val="000000"/>
                </a:solidFill>
                <a:effectLst/>
              </a:rPr>
              <a:t>is related to the </a:t>
            </a:r>
            <a:r>
              <a:rPr lang="en-GB" sz="2000" dirty="0" smtClean="0">
                <a:solidFill>
                  <a:srgbClr val="000000"/>
                </a:solidFill>
                <a:effectLst/>
              </a:rPr>
              <a:t>‘opacity</a:t>
            </a:r>
            <a:r>
              <a:rPr lang="en-GB" sz="2000" dirty="0">
                <a:solidFill>
                  <a:srgbClr val="000000"/>
                </a:solidFill>
                <a:effectLst/>
              </a:rPr>
              <a:t>' by</a:t>
            </a:r>
            <a:r>
              <a:rPr lang="en-GB" sz="2000" dirty="0" smtClean="0">
                <a:solidFill>
                  <a:srgbClr val="000000"/>
                </a:solidFill>
                <a:effectLst/>
              </a:rPr>
              <a:t>:</a:t>
            </a:r>
          </a:p>
        </p:txBody>
      </p:sp>
      <p:pic>
        <p:nvPicPr>
          <p:cNvPr id="5" name="Picture 4"/>
          <p:cNvPicPr>
            <a:picLocks noChangeAspect="1"/>
          </p:cNvPicPr>
          <p:nvPr/>
        </p:nvPicPr>
        <p:blipFill>
          <a:blip r:embed="rId3"/>
          <a:stretch>
            <a:fillRect/>
          </a:stretch>
        </p:blipFill>
        <p:spPr>
          <a:xfrm>
            <a:off x="5652120" y="908720"/>
            <a:ext cx="3491695" cy="2643712"/>
          </a:xfrm>
          <a:prstGeom prst="rect">
            <a:avLst/>
          </a:prstGeom>
        </p:spPr>
      </p:pic>
      <p:pic>
        <p:nvPicPr>
          <p:cNvPr id="6" name="Picture 5"/>
          <p:cNvPicPr>
            <a:picLocks noChangeAspect="1"/>
          </p:cNvPicPr>
          <p:nvPr/>
        </p:nvPicPr>
        <p:blipFill>
          <a:blip r:embed="rId4"/>
          <a:stretch>
            <a:fillRect/>
          </a:stretch>
        </p:blipFill>
        <p:spPr>
          <a:xfrm>
            <a:off x="5575424" y="3891550"/>
            <a:ext cx="3568576" cy="977610"/>
          </a:xfrm>
          <a:prstGeom prst="rect">
            <a:avLst/>
          </a:prstGeom>
        </p:spPr>
      </p:pic>
      <p:sp>
        <p:nvSpPr>
          <p:cNvPr id="7" name="TextBox 6"/>
          <p:cNvSpPr txBox="1"/>
          <p:nvPr/>
        </p:nvSpPr>
        <p:spPr>
          <a:xfrm>
            <a:off x="5399399" y="5517176"/>
            <a:ext cx="3744416" cy="769441"/>
          </a:xfrm>
          <a:prstGeom prst="rect">
            <a:avLst/>
          </a:prstGeom>
          <a:noFill/>
        </p:spPr>
        <p:txBody>
          <a:bodyPr wrap="square" rtlCol="0">
            <a:spAutoFit/>
          </a:bodyPr>
          <a:lstStyle/>
          <a:p>
            <a:pPr marL="342900" indent="-342900">
              <a:buClr>
                <a:srgbClr val="002060"/>
              </a:buClr>
              <a:buSzPct val="100000"/>
              <a:buFont typeface="Arial" charset="0"/>
              <a:buChar char="•"/>
            </a:pPr>
            <a:r>
              <a:rPr lang="en-US" dirty="0" smtClean="0">
                <a:effectLst/>
                <a:latin typeface="Symbol" charset="2"/>
                <a:cs typeface="Symbol" charset="2"/>
              </a:rPr>
              <a:t>e(w)</a:t>
            </a:r>
            <a:r>
              <a:rPr lang="en-US" dirty="0" smtClean="0">
                <a:effectLst/>
              </a:rPr>
              <a:t>: emissivity</a:t>
            </a:r>
          </a:p>
          <a:p>
            <a:pPr marL="342900" indent="-342900">
              <a:buClr>
                <a:srgbClr val="002060"/>
              </a:buClr>
              <a:buSzPct val="100000"/>
              <a:buFont typeface="Arial" charset="0"/>
              <a:buChar char="•"/>
            </a:pPr>
            <a:r>
              <a:rPr lang="en-US" dirty="0" smtClean="0">
                <a:effectLst/>
                <a:latin typeface="Symbol" charset="2"/>
                <a:cs typeface="Symbol" charset="2"/>
              </a:rPr>
              <a:t>k(w)</a:t>
            </a:r>
            <a:r>
              <a:rPr lang="en-US" dirty="0" smtClean="0">
                <a:effectLst/>
              </a:rPr>
              <a:t>: absorption coefficient</a:t>
            </a:r>
            <a:endParaRPr lang="en-US" dirty="0">
              <a:effectLst/>
            </a:endParaRPr>
          </a:p>
        </p:txBody>
      </p:sp>
      <p:pic>
        <p:nvPicPr>
          <p:cNvPr id="2" name="Picture 1"/>
          <p:cNvPicPr>
            <a:picLocks noChangeAspect="1"/>
          </p:cNvPicPr>
          <p:nvPr/>
        </p:nvPicPr>
        <p:blipFill>
          <a:blip r:embed="rId5"/>
          <a:stretch>
            <a:fillRect/>
          </a:stretch>
        </p:blipFill>
        <p:spPr>
          <a:xfrm>
            <a:off x="1460252" y="1934458"/>
            <a:ext cx="2607568" cy="1360968"/>
          </a:xfrm>
          <a:prstGeom prst="rect">
            <a:avLst/>
          </a:prstGeom>
        </p:spPr>
      </p:pic>
      <p:sp>
        <p:nvSpPr>
          <p:cNvPr id="8" name="Text Box 2"/>
          <p:cNvSpPr txBox="1">
            <a:spLocks noChangeArrowheads="1"/>
          </p:cNvSpPr>
          <p:nvPr/>
        </p:nvSpPr>
        <p:spPr bwMode="auto">
          <a:xfrm>
            <a:off x="-828600" y="1117937"/>
            <a:ext cx="6372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a:solidFill>
                  <a:srgbClr val="000000"/>
                </a:solidFill>
                <a:effectLst/>
              </a:rPr>
              <a:t>The </a:t>
            </a:r>
            <a:r>
              <a:rPr lang="en-GB" sz="2000" dirty="0" smtClean="0">
                <a:solidFill>
                  <a:srgbClr val="000000"/>
                </a:solidFill>
                <a:effectLst/>
              </a:rPr>
              <a:t>‘optical depth’, </a:t>
            </a:r>
            <a:r>
              <a:rPr lang="en-GB" sz="2000" dirty="0" smtClean="0">
                <a:solidFill>
                  <a:srgbClr val="000000"/>
                </a:solidFill>
                <a:effectLst/>
                <a:latin typeface="Symbol" charset="2"/>
                <a:cs typeface="Symbol" charset="2"/>
              </a:rPr>
              <a:t>t</a:t>
            </a:r>
            <a:r>
              <a:rPr lang="en-GB" sz="2000" dirty="0" smtClean="0">
                <a:solidFill>
                  <a:srgbClr val="000000"/>
                </a:solidFill>
                <a:effectLst/>
              </a:rPr>
              <a:t>, between </a:t>
            </a:r>
            <a:r>
              <a:rPr lang="en-GB" sz="2000" dirty="0">
                <a:solidFill>
                  <a:srgbClr val="000000"/>
                </a:solidFill>
                <a:effectLst/>
              </a:rPr>
              <a:t>two points of a </a:t>
            </a:r>
            <a:r>
              <a:rPr lang="en-GB" sz="2000" dirty="0" smtClean="0">
                <a:solidFill>
                  <a:srgbClr val="000000"/>
                </a:solidFill>
                <a:effectLst/>
              </a:rPr>
              <a:t>ray is defined </a:t>
            </a:r>
            <a:r>
              <a:rPr lang="en-GB" sz="2000" dirty="0">
                <a:solidFill>
                  <a:srgbClr val="000000"/>
                </a:solidFill>
                <a:effectLst/>
              </a:rPr>
              <a:t>by:</a:t>
            </a:r>
            <a:endParaRPr lang="en-GB" sz="2000" dirty="0" smtClean="0">
              <a:solidFill>
                <a:srgbClr val="000000"/>
              </a:solidFill>
              <a:effectLst/>
            </a:endParaRPr>
          </a:p>
        </p:txBody>
      </p:sp>
      <p:pic>
        <p:nvPicPr>
          <p:cNvPr id="9" name="Picture 8"/>
          <p:cNvPicPr>
            <a:picLocks noChangeAspect="1"/>
          </p:cNvPicPr>
          <p:nvPr/>
        </p:nvPicPr>
        <p:blipFill>
          <a:blip r:embed="rId6"/>
          <a:stretch>
            <a:fillRect/>
          </a:stretch>
        </p:blipFill>
        <p:spPr>
          <a:xfrm>
            <a:off x="1532136" y="4394472"/>
            <a:ext cx="2463800" cy="787400"/>
          </a:xfrm>
          <a:prstGeom prst="rect">
            <a:avLst/>
          </a:prstGeom>
        </p:spPr>
      </p:pic>
      <p:sp>
        <p:nvSpPr>
          <p:cNvPr id="10" name="TextBox 9"/>
          <p:cNvSpPr txBox="1"/>
          <p:nvPr/>
        </p:nvSpPr>
        <p:spPr>
          <a:xfrm>
            <a:off x="104045" y="5526489"/>
            <a:ext cx="5082600" cy="400110"/>
          </a:xfrm>
          <a:prstGeom prst="rect">
            <a:avLst/>
          </a:prstGeom>
          <a:noFill/>
        </p:spPr>
        <p:txBody>
          <a:bodyPr wrap="square" rtlCol="0">
            <a:spAutoFit/>
          </a:bodyPr>
          <a:lstStyle/>
          <a:p>
            <a:pPr marL="342900" indent="-342900">
              <a:buClr>
                <a:srgbClr val="002060"/>
              </a:buClr>
              <a:buSzPct val="100000"/>
              <a:buFont typeface="Arial" charset="0"/>
              <a:buChar char="•"/>
            </a:pPr>
            <a:r>
              <a:rPr lang="en-US" dirty="0" smtClean="0">
                <a:effectLst/>
              </a:rPr>
              <a:t> </a:t>
            </a:r>
            <a:r>
              <a:rPr lang="en-US" dirty="0" smtClean="0">
                <a:effectLst/>
                <a:latin typeface="Symbol" charset="2"/>
                <a:cs typeface="Symbol" charset="2"/>
              </a:rPr>
              <a:t>r: </a:t>
            </a:r>
            <a:r>
              <a:rPr lang="en-US" dirty="0" smtClean="0">
                <a:effectLst/>
                <a:latin typeface="+mj-lt"/>
                <a:cs typeface="Symbol" charset="2"/>
              </a:rPr>
              <a:t>density of the medium</a:t>
            </a:r>
            <a:endParaRPr lang="en-US" dirty="0">
              <a:effectLst/>
              <a:latin typeface="+mj-lt"/>
            </a:endParaRPr>
          </a:p>
        </p:txBody>
      </p:sp>
      <p:sp>
        <p:nvSpPr>
          <p:cNvPr id="11" name="TextBox 10"/>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9924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83768" y="154459"/>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integration</a:t>
            </a:r>
            <a:endParaRPr lang="de-DE" sz="800" dirty="0">
              <a:solidFill>
                <a:schemeClr val="tx1"/>
              </a:solidFill>
              <a:effectLst/>
              <a:latin typeface="Calibri" charset="0"/>
              <a:ea typeface="Calibri" charset="0"/>
              <a:cs typeface="Calibri" charset="0"/>
            </a:endParaRPr>
          </a:p>
        </p:txBody>
      </p:sp>
      <p:pic>
        <p:nvPicPr>
          <p:cNvPr id="5" name="Picture 4"/>
          <p:cNvPicPr>
            <a:picLocks noChangeAspect="1"/>
          </p:cNvPicPr>
          <p:nvPr/>
        </p:nvPicPr>
        <p:blipFill>
          <a:blip r:embed="rId2"/>
          <a:stretch>
            <a:fillRect/>
          </a:stretch>
        </p:blipFill>
        <p:spPr>
          <a:xfrm>
            <a:off x="5652120" y="908720"/>
            <a:ext cx="3491695" cy="2643712"/>
          </a:xfrm>
          <a:prstGeom prst="rect">
            <a:avLst/>
          </a:prstGeom>
        </p:spPr>
      </p:pic>
      <p:pic>
        <p:nvPicPr>
          <p:cNvPr id="6" name="Picture 5"/>
          <p:cNvPicPr>
            <a:picLocks noChangeAspect="1"/>
          </p:cNvPicPr>
          <p:nvPr/>
        </p:nvPicPr>
        <p:blipFill>
          <a:blip r:embed="rId3"/>
          <a:stretch>
            <a:fillRect/>
          </a:stretch>
        </p:blipFill>
        <p:spPr>
          <a:xfrm>
            <a:off x="5940152" y="3429000"/>
            <a:ext cx="3203848" cy="877693"/>
          </a:xfrm>
          <a:prstGeom prst="rect">
            <a:avLst/>
          </a:prstGeom>
        </p:spPr>
      </p:pic>
      <p:sp>
        <p:nvSpPr>
          <p:cNvPr id="8" name="Text Box 2"/>
          <p:cNvSpPr txBox="1">
            <a:spLocks noChangeArrowheads="1"/>
          </p:cNvSpPr>
          <p:nvPr/>
        </p:nvSpPr>
        <p:spPr bwMode="auto">
          <a:xfrm>
            <a:off x="-766304" y="1005772"/>
            <a:ext cx="711326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Integration of </a:t>
            </a:r>
            <a:r>
              <a:rPr lang="en-GB" sz="2000" dirty="0" err="1" smtClean="0">
                <a:solidFill>
                  <a:srgbClr val="000000"/>
                </a:solidFill>
                <a:effectLst/>
              </a:rPr>
              <a:t>radiative</a:t>
            </a:r>
            <a:r>
              <a:rPr lang="en-GB" sz="2000" dirty="0" smtClean="0">
                <a:solidFill>
                  <a:srgbClr val="000000"/>
                </a:solidFill>
                <a:effectLst/>
              </a:rPr>
              <a:t> transfer equation:</a:t>
            </a:r>
          </a:p>
        </p:txBody>
      </p:sp>
      <p:pic>
        <p:nvPicPr>
          <p:cNvPr id="9" name="Picture 8"/>
          <p:cNvPicPr>
            <a:picLocks noChangeAspect="1"/>
          </p:cNvPicPr>
          <p:nvPr/>
        </p:nvPicPr>
        <p:blipFill>
          <a:blip r:embed="rId4"/>
          <a:stretch>
            <a:fillRect/>
          </a:stretch>
        </p:blipFill>
        <p:spPr>
          <a:xfrm>
            <a:off x="6356672" y="5460579"/>
            <a:ext cx="2175768" cy="695348"/>
          </a:xfrm>
          <a:prstGeom prst="rect">
            <a:avLst/>
          </a:prstGeom>
        </p:spPr>
      </p:pic>
      <p:pic>
        <p:nvPicPr>
          <p:cNvPr id="11" name="Picture 10"/>
          <p:cNvPicPr>
            <a:picLocks noChangeAspect="1"/>
          </p:cNvPicPr>
          <p:nvPr/>
        </p:nvPicPr>
        <p:blipFill>
          <a:blip r:embed="rId5"/>
          <a:stretch>
            <a:fillRect/>
          </a:stretch>
        </p:blipFill>
        <p:spPr>
          <a:xfrm>
            <a:off x="89858" y="1586768"/>
            <a:ext cx="5562262" cy="1155446"/>
          </a:xfrm>
          <a:prstGeom prst="rect">
            <a:avLst/>
          </a:prstGeom>
        </p:spPr>
      </p:pic>
      <p:sp>
        <p:nvSpPr>
          <p:cNvPr id="13" name="Text Box 2"/>
          <p:cNvSpPr txBox="1">
            <a:spLocks noChangeArrowheads="1"/>
          </p:cNvSpPr>
          <p:nvPr/>
        </p:nvSpPr>
        <p:spPr bwMode="auto">
          <a:xfrm>
            <a:off x="-721355" y="3021300"/>
            <a:ext cx="22690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With</a:t>
            </a:r>
          </a:p>
        </p:txBody>
      </p:sp>
      <p:pic>
        <p:nvPicPr>
          <p:cNvPr id="14" name="Picture 13"/>
          <p:cNvPicPr>
            <a:picLocks noChangeAspect="1"/>
          </p:cNvPicPr>
          <p:nvPr/>
        </p:nvPicPr>
        <p:blipFill>
          <a:blip r:embed="rId6"/>
          <a:stretch>
            <a:fillRect/>
          </a:stretch>
        </p:blipFill>
        <p:spPr>
          <a:xfrm>
            <a:off x="1331640" y="2852936"/>
            <a:ext cx="2116471" cy="723216"/>
          </a:xfrm>
          <a:prstGeom prst="rect">
            <a:avLst/>
          </a:prstGeom>
        </p:spPr>
      </p:pic>
      <p:pic>
        <p:nvPicPr>
          <p:cNvPr id="15" name="Picture 14"/>
          <p:cNvPicPr>
            <a:picLocks noChangeAspect="1"/>
          </p:cNvPicPr>
          <p:nvPr/>
        </p:nvPicPr>
        <p:blipFill>
          <a:blip r:embed="rId7"/>
          <a:stretch>
            <a:fillRect/>
          </a:stretch>
        </p:blipFill>
        <p:spPr>
          <a:xfrm>
            <a:off x="107504" y="3573016"/>
            <a:ext cx="5400600" cy="1129136"/>
          </a:xfrm>
          <a:prstGeom prst="rect">
            <a:avLst/>
          </a:prstGeom>
        </p:spPr>
      </p:pic>
      <p:sp>
        <p:nvSpPr>
          <p:cNvPr id="16" name="Text Box 2"/>
          <p:cNvSpPr txBox="1">
            <a:spLocks noChangeArrowheads="1"/>
          </p:cNvSpPr>
          <p:nvPr/>
        </p:nvSpPr>
        <p:spPr bwMode="auto">
          <a:xfrm>
            <a:off x="-721356" y="4725144"/>
            <a:ext cx="666150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With constant source function </a:t>
            </a:r>
            <a:r>
              <a:rPr lang="en-GB" sz="2000" dirty="0" smtClean="0">
                <a:solidFill>
                  <a:srgbClr val="000000"/>
                </a:solidFill>
                <a:effectLst/>
                <a:latin typeface="Symbol" charset="2"/>
                <a:cs typeface="Symbol" charset="2"/>
              </a:rPr>
              <a:t>e(w)/k(w)</a:t>
            </a:r>
            <a:r>
              <a:rPr lang="en-GB" sz="2000" dirty="0" smtClean="0">
                <a:solidFill>
                  <a:srgbClr val="000000"/>
                </a:solidFill>
                <a:effectLst/>
              </a:rPr>
              <a:t>:</a:t>
            </a:r>
          </a:p>
        </p:txBody>
      </p:sp>
      <p:pic>
        <p:nvPicPr>
          <p:cNvPr id="17" name="Picture 16"/>
          <p:cNvPicPr>
            <a:picLocks noChangeAspect="1"/>
          </p:cNvPicPr>
          <p:nvPr/>
        </p:nvPicPr>
        <p:blipFill>
          <a:blip r:embed="rId8"/>
          <a:stretch>
            <a:fillRect/>
          </a:stretch>
        </p:blipFill>
        <p:spPr>
          <a:xfrm>
            <a:off x="107504" y="5210827"/>
            <a:ext cx="5906616" cy="956039"/>
          </a:xfrm>
          <a:prstGeom prst="rect">
            <a:avLst/>
          </a:prstGeom>
        </p:spPr>
      </p:pic>
      <p:pic>
        <p:nvPicPr>
          <p:cNvPr id="4" name="Picture 3"/>
          <p:cNvPicPr>
            <a:picLocks noChangeAspect="1"/>
          </p:cNvPicPr>
          <p:nvPr/>
        </p:nvPicPr>
        <p:blipFill>
          <a:blip r:embed="rId9"/>
          <a:stretch>
            <a:fillRect/>
          </a:stretch>
        </p:blipFill>
        <p:spPr>
          <a:xfrm>
            <a:off x="6441132" y="4334527"/>
            <a:ext cx="2019300" cy="876300"/>
          </a:xfrm>
          <a:prstGeom prst="rect">
            <a:avLst/>
          </a:prstGeom>
        </p:spPr>
      </p:pic>
      <p:sp>
        <p:nvSpPr>
          <p:cNvPr id="18" name="TextBox 17"/>
          <p:cNvSpPr txBox="1"/>
          <p:nvPr/>
        </p:nvSpPr>
        <p:spPr>
          <a:xfrm>
            <a:off x="7908541" y="6412106"/>
            <a:ext cx="1235459" cy="338554"/>
          </a:xfrm>
          <a:prstGeom prst="rect">
            <a:avLst/>
          </a:prstGeom>
          <a:noFill/>
        </p:spPr>
        <p:txBody>
          <a:bodyPr wrap="square" rtlCol="0" anchor="ctr">
            <a:spAutoFit/>
          </a:bodyPr>
          <a:lstStyle/>
          <a:p>
            <a:pPr algn="ctr">
              <a:buNone/>
            </a:pPr>
            <a:r>
              <a:rPr lang="en-GB" sz="1600" dirty="0" smtClean="0">
                <a:solidFill>
                  <a:srgbClr val="FFFFFF"/>
                </a:solidFill>
                <a:latin typeface="Myriad Pro" pitchFamily="34" charset="0"/>
              </a:rPr>
              <a:t>Lecture 6</a:t>
            </a:r>
            <a:endParaRPr lang="en-GB" sz="1600" dirty="0">
              <a:solidFill>
                <a:srgbClr val="FFFFFF"/>
              </a:solidFill>
              <a:latin typeface="Myriad Pro" pitchFamily="34" charset="0"/>
            </a:endParaRPr>
          </a:p>
        </p:txBody>
      </p:sp>
      <p:sp>
        <p:nvSpPr>
          <p:cNvPr id="19" name="TextBox 18"/>
          <p:cNvSpPr txBox="1"/>
          <p:nvPr/>
        </p:nvSpPr>
        <p:spPr>
          <a:xfrm>
            <a:off x="73356" y="6412106"/>
            <a:ext cx="4608512" cy="338554"/>
          </a:xfrm>
          <a:prstGeom prst="rect">
            <a:avLst/>
          </a:prstGeom>
          <a:noFill/>
        </p:spPr>
        <p:txBody>
          <a:bodyPr wrap="square" rtlCol="0" anchor="ctr">
            <a:spAutoFit/>
          </a:bodyPr>
          <a:lstStyle/>
          <a:p>
            <a:pPr>
              <a:buNone/>
            </a:pPr>
            <a:r>
              <a:rPr lang="en-GB" sz="1600" dirty="0" smtClean="0">
                <a:solidFill>
                  <a:srgbClr val="FFFFFF"/>
                </a:solidFill>
                <a:latin typeface="Myriad Pro" pitchFamily="34" charset="0"/>
              </a:rPr>
              <a:t>Not all mathematical details covered in lecture</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9462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83768" y="124439"/>
            <a:ext cx="8748712" cy="146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lnSpc>
                <a:spcPct val="130000"/>
              </a:lnSpc>
              <a:buNone/>
            </a:pPr>
            <a:r>
              <a:rPr lang="en-US" sz="2800" dirty="0" err="1" smtClean="0">
                <a:solidFill>
                  <a:schemeClr val="tx1"/>
                </a:solidFill>
                <a:effectLst/>
                <a:latin typeface="Calibri" charset="0"/>
                <a:ea typeface="Calibri" charset="0"/>
                <a:cs typeface="Calibri" charset="0"/>
              </a:rPr>
              <a:t>Radiative</a:t>
            </a:r>
            <a:r>
              <a:rPr lang="en-US" sz="2800" dirty="0" smtClean="0">
                <a:solidFill>
                  <a:schemeClr val="tx1"/>
                </a:solidFill>
                <a:effectLst/>
                <a:latin typeface="Calibri" charset="0"/>
                <a:ea typeface="Calibri" charset="0"/>
                <a:cs typeface="Calibri" charset="0"/>
              </a:rPr>
              <a:t> transfer: integration</a:t>
            </a:r>
            <a:endParaRPr lang="de-DE" sz="800" dirty="0">
              <a:solidFill>
                <a:schemeClr val="tx1"/>
              </a:solidFill>
              <a:effectLst/>
              <a:latin typeface="Calibri" charset="0"/>
              <a:ea typeface="Calibri" charset="0"/>
              <a:cs typeface="Calibri" charset="0"/>
            </a:endParaRPr>
          </a:p>
        </p:txBody>
      </p:sp>
      <p:pic>
        <p:nvPicPr>
          <p:cNvPr id="5" name="Picture 4"/>
          <p:cNvPicPr>
            <a:picLocks noChangeAspect="1"/>
          </p:cNvPicPr>
          <p:nvPr/>
        </p:nvPicPr>
        <p:blipFill>
          <a:blip r:embed="rId3"/>
          <a:stretch>
            <a:fillRect/>
          </a:stretch>
        </p:blipFill>
        <p:spPr>
          <a:xfrm>
            <a:off x="5652120" y="908720"/>
            <a:ext cx="3491695" cy="2643712"/>
          </a:xfrm>
          <a:prstGeom prst="rect">
            <a:avLst/>
          </a:prstGeom>
        </p:spPr>
      </p:pic>
      <p:pic>
        <p:nvPicPr>
          <p:cNvPr id="6" name="Picture 5"/>
          <p:cNvPicPr>
            <a:picLocks noChangeAspect="1"/>
          </p:cNvPicPr>
          <p:nvPr/>
        </p:nvPicPr>
        <p:blipFill>
          <a:blip r:embed="rId4"/>
          <a:stretch>
            <a:fillRect/>
          </a:stretch>
        </p:blipFill>
        <p:spPr>
          <a:xfrm>
            <a:off x="5940152" y="3429000"/>
            <a:ext cx="3203848" cy="877693"/>
          </a:xfrm>
          <a:prstGeom prst="rect">
            <a:avLst/>
          </a:prstGeom>
        </p:spPr>
      </p:pic>
      <p:pic>
        <p:nvPicPr>
          <p:cNvPr id="2" name="Picture 1"/>
          <p:cNvPicPr>
            <a:picLocks noChangeAspect="1"/>
          </p:cNvPicPr>
          <p:nvPr/>
        </p:nvPicPr>
        <p:blipFill>
          <a:blip r:embed="rId5"/>
          <a:stretch>
            <a:fillRect/>
          </a:stretch>
        </p:blipFill>
        <p:spPr>
          <a:xfrm>
            <a:off x="6372200" y="4221088"/>
            <a:ext cx="2160240" cy="1127494"/>
          </a:xfrm>
          <a:prstGeom prst="rect">
            <a:avLst/>
          </a:prstGeom>
        </p:spPr>
      </p:pic>
      <p:sp>
        <p:nvSpPr>
          <p:cNvPr id="8" name="Text Box 2"/>
          <p:cNvSpPr txBox="1">
            <a:spLocks noChangeArrowheads="1"/>
          </p:cNvSpPr>
          <p:nvPr/>
        </p:nvSpPr>
        <p:spPr bwMode="auto">
          <a:xfrm>
            <a:off x="-769658" y="2105159"/>
            <a:ext cx="44694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marL="2286000" indent="-457200" eaLnBrk="0" hangingPunct="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lvl="2" eaLnBrk="1" hangingPunct="1">
              <a:buClr>
                <a:srgbClr val="002060"/>
              </a:buClr>
              <a:buSzPct val="100000"/>
              <a:buFont typeface="Arial" charset="0"/>
              <a:buChar char="•"/>
            </a:pPr>
            <a:r>
              <a:rPr lang="en-GB" sz="2000" dirty="0" smtClean="0">
                <a:solidFill>
                  <a:srgbClr val="000000"/>
                </a:solidFill>
                <a:effectLst/>
              </a:rPr>
              <a:t>Optically thick </a:t>
            </a:r>
            <a:r>
              <a:rPr lang="en-GB" sz="2000" dirty="0" smtClean="0">
                <a:solidFill>
                  <a:srgbClr val="000000"/>
                </a:solidFill>
                <a:effectLst/>
                <a:latin typeface="Symbol" charset="2"/>
                <a:cs typeface="Symbol" charset="2"/>
              </a:rPr>
              <a:t>t</a:t>
            </a:r>
            <a:r>
              <a:rPr lang="en-GB" sz="2000" baseline="-25000" dirty="0" smtClean="0">
                <a:solidFill>
                  <a:srgbClr val="000000"/>
                </a:solidFill>
                <a:effectLst/>
              </a:rPr>
              <a:t>21</a:t>
            </a:r>
            <a:r>
              <a:rPr lang="en-GB" sz="2000" dirty="0" smtClean="0">
                <a:solidFill>
                  <a:srgbClr val="000000"/>
                </a:solidFill>
                <a:effectLst/>
              </a:rPr>
              <a:t> &gt;&gt; 1:</a:t>
            </a:r>
          </a:p>
        </p:txBody>
      </p:sp>
      <p:pic>
        <p:nvPicPr>
          <p:cNvPr id="9" name="Picture 8"/>
          <p:cNvPicPr>
            <a:picLocks noChangeAspect="1"/>
          </p:cNvPicPr>
          <p:nvPr/>
        </p:nvPicPr>
        <p:blipFill>
          <a:blip r:embed="rId6"/>
          <a:stretch>
            <a:fillRect/>
          </a:stretch>
        </p:blipFill>
        <p:spPr>
          <a:xfrm>
            <a:off x="6356672" y="5460579"/>
            <a:ext cx="2175768" cy="695348"/>
          </a:xfrm>
          <a:prstGeom prst="rect">
            <a:avLst/>
          </a:prstGeom>
        </p:spPr>
      </p:pic>
      <p:pic>
        <p:nvPicPr>
          <p:cNvPr id="17" name="Picture 16"/>
          <p:cNvPicPr>
            <a:picLocks noChangeAspect="1"/>
          </p:cNvPicPr>
          <p:nvPr/>
        </p:nvPicPr>
        <p:blipFill>
          <a:blip r:embed="rId7"/>
          <a:stretch>
            <a:fillRect/>
          </a:stretch>
        </p:blipFill>
        <p:spPr>
          <a:xfrm>
            <a:off x="285663" y="941252"/>
            <a:ext cx="5906616" cy="956039"/>
          </a:xfrm>
          <a:prstGeom prst="rect">
            <a:avLst/>
          </a:prstGeom>
        </p:spPr>
      </p:pic>
      <p:pic>
        <p:nvPicPr>
          <p:cNvPr id="4" name="Picture 3"/>
          <p:cNvPicPr>
            <a:picLocks noChangeAspect="1"/>
          </p:cNvPicPr>
          <p:nvPr/>
        </p:nvPicPr>
        <p:blipFill>
          <a:blip r:embed="rId8"/>
          <a:stretch>
            <a:fillRect/>
          </a:stretch>
        </p:blipFill>
        <p:spPr>
          <a:xfrm>
            <a:off x="627801" y="2713137"/>
            <a:ext cx="2628900" cy="1244600"/>
          </a:xfrm>
          <a:prstGeom prst="rect">
            <a:avLst/>
          </a:prstGeom>
        </p:spPr>
      </p:pic>
      <p:sp>
        <p:nvSpPr>
          <p:cNvPr id="12" name="TextBox 11"/>
          <p:cNvSpPr txBox="1"/>
          <p:nvPr/>
        </p:nvSpPr>
        <p:spPr>
          <a:xfrm>
            <a:off x="7908541" y="6412106"/>
            <a:ext cx="1235459" cy="338554"/>
          </a:xfrm>
          <a:prstGeom prst="rect">
            <a:avLst/>
          </a:prstGeom>
          <a:noFill/>
        </p:spPr>
        <p:txBody>
          <a:bodyPr wrap="square" rtlCol="0" anchor="ctr">
            <a:spAutoFit/>
          </a:bodyPr>
          <a:lstStyle/>
          <a:p>
            <a:pPr algn="ctr">
              <a:buNone/>
            </a:pPr>
            <a:r>
              <a:rPr lang="en-GB" sz="1600" smtClean="0">
                <a:solidFill>
                  <a:srgbClr val="FFFFFF"/>
                </a:solidFill>
                <a:latin typeface="Myriad Pro" pitchFamily="34" charset="0"/>
              </a:rPr>
              <a:t>Lecture 6</a:t>
            </a:r>
            <a:endParaRPr lang="en-GB" sz="1600" dirty="0">
              <a:solidFill>
                <a:srgbClr val="FFFFFF"/>
              </a:solidFill>
              <a:latin typeface="Myriad Pro" pitchFamily="34" charset="0"/>
            </a:endParaRPr>
          </a:p>
        </p:txBody>
      </p:sp>
    </p:spTree>
    <p:extLst>
      <p:ext uri="{BB962C8B-B14F-4D97-AF65-F5344CB8AC3E}">
        <p14:creationId xmlns:p14="http://schemas.microsoft.com/office/powerpoint/2010/main" val="1203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UofYpowerpointblue">
  <a:themeElements>
    <a:clrScheme name="UofY_new_powerpoint_template-fancy_v3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fontScheme name="UofY_new_powerpoint_template-fancy_v3">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2057400" marR="0" indent="-228600" algn="l" defTabSz="914400" rtl="0" eaLnBrk="1" fontAlgn="base" latinLnBrk="0" hangingPunct="1">
          <a:lnSpc>
            <a:spcPct val="100000"/>
          </a:lnSpc>
          <a:spcBef>
            <a:spcPct val="20000"/>
          </a:spcBef>
          <a:spcAft>
            <a:spcPct val="0"/>
          </a:spcAft>
          <a:buClr>
            <a:schemeClr val="folHlink"/>
          </a:buClr>
          <a:buSzPct val="65000"/>
          <a:buFont typeface="Wingdings" pitchFamily="2" charset="2"/>
          <a:buChar char="n"/>
          <a:tabLst/>
          <a:defRPr kumimoji="0" lang="en-GB" sz="2000" b="0" i="0" u="none" strike="noStrike" cap="none" normalizeH="0" baseline="0" smtClean="0">
            <a:ln>
              <a:noFill/>
            </a:ln>
            <a:solidFill>
              <a:srgbClr val="000000"/>
            </a:solidFill>
            <a:effectLst>
              <a:outerShdw blurRad="38100" dist="38100" dir="2700000" algn="tl">
                <a:srgbClr val="000000">
                  <a:alpha val="43137"/>
                </a:srgbClr>
              </a:outerShdw>
            </a:effectLst>
            <a:latin typeface="Tahoma" pitchFamily="34"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2057400" marR="0" indent="-228600" algn="l" defTabSz="914400" rtl="0" eaLnBrk="1" fontAlgn="base" latinLnBrk="0" hangingPunct="1">
          <a:lnSpc>
            <a:spcPct val="100000"/>
          </a:lnSpc>
          <a:spcBef>
            <a:spcPct val="20000"/>
          </a:spcBef>
          <a:spcAft>
            <a:spcPct val="0"/>
          </a:spcAft>
          <a:buClr>
            <a:schemeClr val="folHlink"/>
          </a:buClr>
          <a:buSzPct val="65000"/>
          <a:buFont typeface="Wingdings" pitchFamily="2" charset="2"/>
          <a:buChar char="n"/>
          <a:tabLst/>
          <a:defRPr kumimoji="0" lang="en-GB" sz="2000" b="0" i="0" u="none" strike="noStrike" cap="none" normalizeH="0" baseline="0" smtClean="0">
            <a:ln>
              <a:noFill/>
            </a:ln>
            <a:solidFill>
              <a:srgbClr val="000000"/>
            </a:solidFill>
            <a:effectLst>
              <a:outerShdw blurRad="38100" dist="38100" dir="2700000" algn="tl">
                <a:srgbClr val="000000">
                  <a:alpha val="43137"/>
                </a:srgbClr>
              </a:outerShdw>
            </a:effectLst>
            <a:latin typeface="Tahoma" pitchFamily="34" charset="0"/>
            <a:cs typeface="Arial" charset="0"/>
          </a:defRPr>
        </a:defPPr>
      </a:lstStyle>
    </a:lnDef>
  </a:objectDefaults>
  <a:extraClrSchemeLst>
    <a:extraClrScheme>
      <a:clrScheme name="UofY_new_powerpoint_template-fancy_v3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UofY_new_powerpoint_template-fancy_v3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UofY_new_powerpoint_template-fancy_v3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UofY_new_powerpoint_template-fancy_v3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ofY_new_powerpoint_template-fancy_v3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UofY_new_powerpoint_template-fancy_v3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UofY_new_powerpoint_template-fancy_v3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UofY_new_powerpoint_template-fancy_v3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UofY_new_powerpoint_template-fancy_v3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UofYpowerpointblue</Template>
  <TotalTime>5985</TotalTime>
  <Words>1151</Words>
  <Application>Microsoft Macintosh PowerPoint</Application>
  <PresentationFormat>On-screen Show (4:3)</PresentationFormat>
  <Paragraphs>128</Paragraphs>
  <Slides>22</Slides>
  <Notes>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2" baseType="lpstr">
      <vt:lpstr>Calibri</vt:lpstr>
      <vt:lpstr>ＭＳ Ｐゴシック</vt:lpstr>
      <vt:lpstr>Myriad pro</vt:lpstr>
      <vt:lpstr>Myriad pro</vt:lpstr>
      <vt:lpstr>Symbol</vt:lpstr>
      <vt:lpstr>Tahoma</vt:lpstr>
      <vt:lpstr>Wingdings</vt:lpstr>
      <vt:lpstr>Arial</vt:lpstr>
      <vt:lpstr>UofYpowerpointblue</vt:lpstr>
      <vt:lpstr>Equation</vt:lpstr>
      <vt:lpstr>Plasma Diagnostic Techniques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kl603</dc:creator>
  <cp:lastModifiedBy>Microsoft Office User</cp:lastModifiedBy>
  <cp:revision>270</cp:revision>
  <cp:lastPrinted>2017-10-23T09:32:06Z</cp:lastPrinted>
  <dcterms:created xsi:type="dcterms:W3CDTF">2012-02-27T16:38:33Z</dcterms:created>
  <dcterms:modified xsi:type="dcterms:W3CDTF">2017-10-23T10:43:47Z</dcterms:modified>
</cp:coreProperties>
</file>